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56"/>
  </p:notesMasterIdLst>
  <p:sldIdLst>
    <p:sldId id="287" r:id="rId5"/>
    <p:sldId id="285" r:id="rId6"/>
    <p:sldId id="288" r:id="rId7"/>
    <p:sldId id="320" r:id="rId8"/>
    <p:sldId id="321" r:id="rId9"/>
    <p:sldId id="828" r:id="rId10"/>
    <p:sldId id="833" r:id="rId11"/>
    <p:sldId id="826" r:id="rId12"/>
    <p:sldId id="818" r:id="rId13"/>
    <p:sldId id="263" r:id="rId14"/>
    <p:sldId id="291" r:id="rId15"/>
    <p:sldId id="292" r:id="rId16"/>
    <p:sldId id="332" r:id="rId17"/>
    <p:sldId id="347" r:id="rId18"/>
    <p:sldId id="323" r:id="rId19"/>
    <p:sldId id="334" r:id="rId20"/>
    <p:sldId id="337" r:id="rId21"/>
    <p:sldId id="834" r:id="rId22"/>
    <p:sldId id="299" r:id="rId23"/>
    <p:sldId id="827" r:id="rId24"/>
    <p:sldId id="836" r:id="rId25"/>
    <p:sldId id="277" r:id="rId26"/>
    <p:sldId id="839" r:id="rId27"/>
    <p:sldId id="293" r:id="rId28"/>
    <p:sldId id="340" r:id="rId29"/>
    <p:sldId id="300" r:id="rId30"/>
    <p:sldId id="342" r:id="rId31"/>
    <p:sldId id="844" r:id="rId32"/>
    <p:sldId id="259" r:id="rId33"/>
    <p:sldId id="281" r:id="rId34"/>
    <p:sldId id="831" r:id="rId35"/>
    <p:sldId id="341" r:id="rId36"/>
    <p:sldId id="301" r:id="rId37"/>
    <p:sldId id="837" r:id="rId38"/>
    <p:sldId id="326" r:id="rId39"/>
    <p:sldId id="328" r:id="rId40"/>
    <p:sldId id="329" r:id="rId41"/>
    <p:sldId id="330" r:id="rId42"/>
    <p:sldId id="838" r:id="rId43"/>
    <p:sldId id="269" r:id="rId44"/>
    <p:sldId id="275" r:id="rId45"/>
    <p:sldId id="841" r:id="rId46"/>
    <p:sldId id="805" r:id="rId47"/>
    <p:sldId id="843" r:id="rId48"/>
    <p:sldId id="822" r:id="rId49"/>
    <p:sldId id="294" r:id="rId50"/>
    <p:sldId id="295" r:id="rId51"/>
    <p:sldId id="296" r:id="rId52"/>
    <p:sldId id="297" r:id="rId53"/>
    <p:sldId id="298" r:id="rId54"/>
    <p:sldId id="302" r:id="rId5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7452"/>
    <a:srgbClr val="55C6B4"/>
    <a:srgbClr val="009900"/>
    <a:srgbClr val="359BC0"/>
    <a:srgbClr val="CF4922"/>
    <a:srgbClr val="0F79BE"/>
    <a:srgbClr val="BBBDBF"/>
    <a:srgbClr val="C4E9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0C44B5-6FBA-4E96-AFC6-99395E645DE0}" v="219" dt="2021-06-21T18:53:55.6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52" autoAdjust="0"/>
    <p:restoredTop sz="92244" autoAdjust="0"/>
  </p:normalViewPr>
  <p:slideViewPr>
    <p:cSldViewPr snapToGrid="0">
      <p:cViewPr varScale="1">
        <p:scale>
          <a:sx n="129" d="100"/>
          <a:sy n="129" d="100"/>
        </p:scale>
        <p:origin x="1278" y="120"/>
      </p:cViewPr>
      <p:guideLst/>
    </p:cSldViewPr>
  </p:slideViewPr>
  <p:notesTextViewPr>
    <p:cViewPr>
      <p:scale>
        <a:sx n="3" d="2"/>
        <a:sy n="3" d="2"/>
      </p:scale>
      <p:origin x="0" y="0"/>
    </p:cViewPr>
  </p:notesTextViewPr>
  <p:sorterViewPr>
    <p:cViewPr>
      <p:scale>
        <a:sx n="125" d="100"/>
        <a:sy n="125" d="100"/>
      </p:scale>
      <p:origin x="0" y="-666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termaier, Marion" userId="4eb66402-ee68-4bb9-bccd-123d0d602f80" providerId="ADAL" clId="{420C44B5-6FBA-4E96-AFC6-99395E645DE0}"/>
    <pc:docChg chg="undo custSel addSld delSld modSld sldOrd">
      <pc:chgData name="Mittermaier, Marion" userId="4eb66402-ee68-4bb9-bccd-123d0d602f80" providerId="ADAL" clId="{420C44B5-6FBA-4E96-AFC6-99395E645DE0}" dt="2021-06-21T18:56:14.703" v="1519" actId="13926"/>
      <pc:docMkLst>
        <pc:docMk/>
      </pc:docMkLst>
      <pc:sldChg chg="modSp mod ord">
        <pc:chgData name="Mittermaier, Marion" userId="4eb66402-ee68-4bb9-bccd-123d0d602f80" providerId="ADAL" clId="{420C44B5-6FBA-4E96-AFC6-99395E645DE0}" dt="2021-06-21T18:54:48.123" v="1513"/>
        <pc:sldMkLst>
          <pc:docMk/>
          <pc:sldMk cId="0" sldId="259"/>
        </pc:sldMkLst>
        <pc:spChg chg="mod">
          <ac:chgData name="Mittermaier, Marion" userId="4eb66402-ee68-4bb9-bccd-123d0d602f80" providerId="ADAL" clId="{420C44B5-6FBA-4E96-AFC6-99395E645DE0}" dt="2021-06-21T18:44:50.322" v="881" actId="20577"/>
          <ac:spMkLst>
            <pc:docMk/>
            <pc:sldMk cId="0" sldId="259"/>
            <ac:spMk id="9220" creationId="{BDB40C9B-1CD0-475D-AEAD-3961F4CB807C}"/>
          </ac:spMkLst>
        </pc:spChg>
      </pc:sldChg>
      <pc:sldChg chg="addSp modSp mod">
        <pc:chgData name="Mittermaier, Marion" userId="4eb66402-ee68-4bb9-bccd-123d0d602f80" providerId="ADAL" clId="{420C44B5-6FBA-4E96-AFC6-99395E645DE0}" dt="2021-06-21T18:25:59.346" v="97" actId="1076"/>
        <pc:sldMkLst>
          <pc:docMk/>
          <pc:sldMk cId="0" sldId="275"/>
        </pc:sldMkLst>
        <pc:spChg chg="add mod">
          <ac:chgData name="Mittermaier, Marion" userId="4eb66402-ee68-4bb9-bccd-123d0d602f80" providerId="ADAL" clId="{420C44B5-6FBA-4E96-AFC6-99395E645DE0}" dt="2021-06-21T18:25:59.346" v="97" actId="1076"/>
          <ac:spMkLst>
            <pc:docMk/>
            <pc:sldMk cId="0" sldId="275"/>
            <ac:spMk id="3" creationId="{11DCE8F5-C346-4D98-8D38-17C6ACC32887}"/>
          </ac:spMkLst>
        </pc:spChg>
      </pc:sldChg>
      <pc:sldChg chg="modSp mod ord">
        <pc:chgData name="Mittermaier, Marion" userId="4eb66402-ee68-4bb9-bccd-123d0d602f80" providerId="ADAL" clId="{420C44B5-6FBA-4E96-AFC6-99395E645DE0}" dt="2021-06-21T18:54:48.123" v="1513"/>
        <pc:sldMkLst>
          <pc:docMk/>
          <pc:sldMk cId="963272440" sldId="281"/>
        </pc:sldMkLst>
        <pc:spChg chg="mod">
          <ac:chgData name="Mittermaier, Marion" userId="4eb66402-ee68-4bb9-bccd-123d0d602f80" providerId="ADAL" clId="{420C44B5-6FBA-4E96-AFC6-99395E645DE0}" dt="2021-06-21T18:46:39.307" v="1084" actId="20577"/>
          <ac:spMkLst>
            <pc:docMk/>
            <pc:sldMk cId="963272440" sldId="281"/>
            <ac:spMk id="2" creationId="{00000000-0000-0000-0000-000000000000}"/>
          </ac:spMkLst>
        </pc:spChg>
        <pc:graphicFrameChg chg="mod">
          <ac:chgData name="Mittermaier, Marion" userId="4eb66402-ee68-4bb9-bccd-123d0d602f80" providerId="ADAL" clId="{420C44B5-6FBA-4E96-AFC6-99395E645DE0}" dt="2021-06-21T18:46:44.853" v="1085" actId="1076"/>
          <ac:graphicFrameMkLst>
            <pc:docMk/>
            <pc:sldMk cId="963272440" sldId="281"/>
            <ac:graphicFrameMk id="16" creationId="{0D821C3E-5B46-42A5-A7D1-393E046DC972}"/>
          </ac:graphicFrameMkLst>
        </pc:graphicFrameChg>
      </pc:sldChg>
      <pc:sldChg chg="del">
        <pc:chgData name="Mittermaier, Marion" userId="4eb66402-ee68-4bb9-bccd-123d0d602f80" providerId="ADAL" clId="{420C44B5-6FBA-4E96-AFC6-99395E645DE0}" dt="2021-06-21T18:25:02.453" v="2" actId="47"/>
        <pc:sldMkLst>
          <pc:docMk/>
          <pc:sldMk cId="0" sldId="303"/>
        </pc:sldMkLst>
      </pc:sldChg>
      <pc:sldChg chg="addSp delSp modSp mod">
        <pc:chgData name="Mittermaier, Marion" userId="4eb66402-ee68-4bb9-bccd-123d0d602f80" providerId="ADAL" clId="{420C44B5-6FBA-4E96-AFC6-99395E645DE0}" dt="2021-06-21T18:56:14.703" v="1519" actId="13926"/>
        <pc:sldMkLst>
          <pc:docMk/>
          <pc:sldMk cId="0" sldId="330"/>
        </pc:sldMkLst>
        <pc:spChg chg="mod">
          <ac:chgData name="Mittermaier, Marion" userId="4eb66402-ee68-4bb9-bccd-123d0d602f80" providerId="ADAL" clId="{420C44B5-6FBA-4E96-AFC6-99395E645DE0}" dt="2021-06-21T18:56:14.703" v="1519" actId="13926"/>
          <ac:spMkLst>
            <pc:docMk/>
            <pc:sldMk cId="0" sldId="330"/>
            <ac:spMk id="2" creationId="{5FBD926F-3E65-4177-885A-18BD8302AE63}"/>
          </ac:spMkLst>
        </pc:spChg>
        <pc:spChg chg="add del mod">
          <ac:chgData name="Mittermaier, Marion" userId="4eb66402-ee68-4bb9-bccd-123d0d602f80" providerId="ADAL" clId="{420C44B5-6FBA-4E96-AFC6-99395E645DE0}" dt="2021-06-21T18:26:32.653" v="142"/>
          <ac:spMkLst>
            <pc:docMk/>
            <pc:sldMk cId="0" sldId="330"/>
            <ac:spMk id="3" creationId="{F3A74DAB-22E6-4372-AE75-11FB834005E5}"/>
          </ac:spMkLst>
        </pc:spChg>
      </pc:sldChg>
      <pc:sldChg chg="ord">
        <pc:chgData name="Mittermaier, Marion" userId="4eb66402-ee68-4bb9-bccd-123d0d602f80" providerId="ADAL" clId="{420C44B5-6FBA-4E96-AFC6-99395E645DE0}" dt="2021-06-21T18:25:16.193" v="4"/>
        <pc:sldMkLst>
          <pc:docMk/>
          <pc:sldMk cId="3413831814" sldId="805"/>
        </pc:sldMkLst>
      </pc:sldChg>
      <pc:sldChg chg="modSp mod">
        <pc:chgData name="Mittermaier, Marion" userId="4eb66402-ee68-4bb9-bccd-123d0d602f80" providerId="ADAL" clId="{420C44B5-6FBA-4E96-AFC6-99395E645DE0}" dt="2021-06-21T18:27:37.258" v="195" actId="1076"/>
        <pc:sldMkLst>
          <pc:docMk/>
          <pc:sldMk cId="2946158443" sldId="827"/>
        </pc:sldMkLst>
        <pc:spChg chg="mod">
          <ac:chgData name="Mittermaier, Marion" userId="4eb66402-ee68-4bb9-bccd-123d0d602f80" providerId="ADAL" clId="{420C44B5-6FBA-4E96-AFC6-99395E645DE0}" dt="2021-06-21T18:27:37.258" v="195" actId="1076"/>
          <ac:spMkLst>
            <pc:docMk/>
            <pc:sldMk cId="2946158443" sldId="827"/>
            <ac:spMk id="2" creationId="{4297C35C-8B65-4828-9762-C3B2F5F06424}"/>
          </ac:spMkLst>
        </pc:spChg>
      </pc:sldChg>
      <pc:sldChg chg="ord">
        <pc:chgData name="Mittermaier, Marion" userId="4eb66402-ee68-4bb9-bccd-123d0d602f80" providerId="ADAL" clId="{420C44B5-6FBA-4E96-AFC6-99395E645DE0}" dt="2021-06-21T18:54:48.123" v="1513"/>
        <pc:sldMkLst>
          <pc:docMk/>
          <pc:sldMk cId="0" sldId="831"/>
        </pc:sldMkLst>
      </pc:sldChg>
      <pc:sldChg chg="modSp mod">
        <pc:chgData name="Mittermaier, Marion" userId="4eb66402-ee68-4bb9-bccd-123d0d602f80" providerId="ADAL" clId="{420C44B5-6FBA-4E96-AFC6-99395E645DE0}" dt="2021-06-21T18:53:56.573" v="1509" actId="113"/>
        <pc:sldMkLst>
          <pc:docMk/>
          <pc:sldMk cId="3076300321" sldId="833"/>
        </pc:sldMkLst>
        <pc:spChg chg="mod">
          <ac:chgData name="Mittermaier, Marion" userId="4eb66402-ee68-4bb9-bccd-123d0d602f80" providerId="ADAL" clId="{420C44B5-6FBA-4E96-AFC6-99395E645DE0}" dt="2021-06-21T18:53:56.573" v="1509" actId="113"/>
          <ac:spMkLst>
            <pc:docMk/>
            <pc:sldMk cId="3076300321" sldId="833"/>
            <ac:spMk id="3" creationId="{C7C06835-8FEF-495A-BEAD-2BC1346FCE5A}"/>
          </ac:spMkLst>
        </pc:spChg>
      </pc:sldChg>
      <pc:sldChg chg="modSp mod">
        <pc:chgData name="Mittermaier, Marion" userId="4eb66402-ee68-4bb9-bccd-123d0d602f80" providerId="ADAL" clId="{420C44B5-6FBA-4E96-AFC6-99395E645DE0}" dt="2021-06-21T18:27:31.991" v="194" actId="1076"/>
        <pc:sldMkLst>
          <pc:docMk/>
          <pc:sldMk cId="1540602913" sldId="836"/>
        </pc:sldMkLst>
        <pc:spChg chg="mod">
          <ac:chgData name="Mittermaier, Marion" userId="4eb66402-ee68-4bb9-bccd-123d0d602f80" providerId="ADAL" clId="{420C44B5-6FBA-4E96-AFC6-99395E645DE0}" dt="2021-06-21T18:27:31.991" v="194" actId="1076"/>
          <ac:spMkLst>
            <pc:docMk/>
            <pc:sldMk cId="1540602913" sldId="836"/>
            <ac:spMk id="2" creationId="{4297C35C-8B65-4828-9762-C3B2F5F06424}"/>
          </ac:spMkLst>
        </pc:spChg>
      </pc:sldChg>
      <pc:sldChg chg="del">
        <pc:chgData name="Mittermaier, Marion" userId="4eb66402-ee68-4bb9-bccd-123d0d602f80" providerId="ADAL" clId="{420C44B5-6FBA-4E96-AFC6-99395E645DE0}" dt="2021-06-21T18:24:59.477" v="1" actId="47"/>
        <pc:sldMkLst>
          <pc:docMk/>
          <pc:sldMk cId="421754653" sldId="840"/>
        </pc:sldMkLst>
      </pc:sldChg>
      <pc:sldChg chg="addSp delSp modSp mod">
        <pc:chgData name="Mittermaier, Marion" userId="4eb66402-ee68-4bb9-bccd-123d0d602f80" providerId="ADAL" clId="{420C44B5-6FBA-4E96-AFC6-99395E645DE0}" dt="2021-06-21T18:53:13.719" v="1470" actId="478"/>
        <pc:sldMkLst>
          <pc:docMk/>
          <pc:sldMk cId="100900066" sldId="841"/>
        </pc:sldMkLst>
        <pc:spChg chg="add mod">
          <ac:chgData name="Mittermaier, Marion" userId="4eb66402-ee68-4bb9-bccd-123d0d602f80" providerId="ADAL" clId="{420C44B5-6FBA-4E96-AFC6-99395E645DE0}" dt="2021-06-21T18:52:23.424" v="1465" actId="1076"/>
          <ac:spMkLst>
            <pc:docMk/>
            <pc:sldMk cId="100900066" sldId="841"/>
            <ac:spMk id="2" creationId="{96F5EA6C-1019-443F-A196-107420636CB4}"/>
          </ac:spMkLst>
        </pc:spChg>
        <pc:spChg chg="mod">
          <ac:chgData name="Mittermaier, Marion" userId="4eb66402-ee68-4bb9-bccd-123d0d602f80" providerId="ADAL" clId="{420C44B5-6FBA-4E96-AFC6-99395E645DE0}" dt="2021-06-21T18:52:37.430" v="1466" actId="1076"/>
          <ac:spMkLst>
            <pc:docMk/>
            <pc:sldMk cId="100900066" sldId="841"/>
            <ac:spMk id="3" creationId="{3A291D42-33A2-4C2C-94C6-FB384AE4C3BE}"/>
          </ac:spMkLst>
        </pc:spChg>
        <pc:spChg chg="add del mod">
          <ac:chgData name="Mittermaier, Marion" userId="4eb66402-ee68-4bb9-bccd-123d0d602f80" providerId="ADAL" clId="{420C44B5-6FBA-4E96-AFC6-99395E645DE0}" dt="2021-06-21T18:53:13.719" v="1470" actId="478"/>
          <ac:spMkLst>
            <pc:docMk/>
            <pc:sldMk cId="100900066" sldId="841"/>
            <ac:spMk id="6" creationId="{5ADA8CC3-D8B5-477C-9F07-696FEB8FF210}"/>
          </ac:spMkLst>
        </pc:spChg>
        <pc:spChg chg="mod">
          <ac:chgData name="Mittermaier, Marion" userId="4eb66402-ee68-4bb9-bccd-123d0d602f80" providerId="ADAL" clId="{420C44B5-6FBA-4E96-AFC6-99395E645DE0}" dt="2021-06-21T18:52:39.635" v="1467" actId="1076"/>
          <ac:spMkLst>
            <pc:docMk/>
            <pc:sldMk cId="100900066" sldId="841"/>
            <ac:spMk id="16" creationId="{C20C141C-4244-443A-8479-3B839D06D84D}"/>
          </ac:spMkLst>
        </pc:spChg>
        <pc:spChg chg="mod">
          <ac:chgData name="Mittermaier, Marion" userId="4eb66402-ee68-4bb9-bccd-123d0d602f80" providerId="ADAL" clId="{420C44B5-6FBA-4E96-AFC6-99395E645DE0}" dt="2021-06-21T18:52:23.424" v="1465" actId="1076"/>
          <ac:spMkLst>
            <pc:docMk/>
            <pc:sldMk cId="100900066" sldId="841"/>
            <ac:spMk id="17" creationId="{D29E9821-1589-4CE2-99EC-CE48A13E51A8}"/>
          </ac:spMkLst>
        </pc:spChg>
        <pc:spChg chg="mod">
          <ac:chgData name="Mittermaier, Marion" userId="4eb66402-ee68-4bb9-bccd-123d0d602f80" providerId="ADAL" clId="{420C44B5-6FBA-4E96-AFC6-99395E645DE0}" dt="2021-06-21T18:52:23.424" v="1465" actId="1076"/>
          <ac:spMkLst>
            <pc:docMk/>
            <pc:sldMk cId="100900066" sldId="841"/>
            <ac:spMk id="18" creationId="{F0C55ABE-0DD0-4812-A18A-EAF0AA1001C2}"/>
          </ac:spMkLst>
        </pc:spChg>
        <pc:spChg chg="mod">
          <ac:chgData name="Mittermaier, Marion" userId="4eb66402-ee68-4bb9-bccd-123d0d602f80" providerId="ADAL" clId="{420C44B5-6FBA-4E96-AFC6-99395E645DE0}" dt="2021-06-21T18:52:23.424" v="1465" actId="1076"/>
          <ac:spMkLst>
            <pc:docMk/>
            <pc:sldMk cId="100900066" sldId="841"/>
            <ac:spMk id="20" creationId="{3DF40DF0-9A56-4A8A-9C8B-F54ACE0ECBDC}"/>
          </ac:spMkLst>
        </pc:spChg>
        <pc:spChg chg="add mod">
          <ac:chgData name="Mittermaier, Marion" userId="4eb66402-ee68-4bb9-bccd-123d0d602f80" providerId="ADAL" clId="{420C44B5-6FBA-4E96-AFC6-99395E645DE0}" dt="2021-06-21T18:52:23.424" v="1465" actId="1076"/>
          <ac:spMkLst>
            <pc:docMk/>
            <pc:sldMk cId="100900066" sldId="841"/>
            <ac:spMk id="21" creationId="{2998AD41-5C6D-4DCA-A3DD-6E9047BBE267}"/>
          </ac:spMkLst>
        </pc:spChg>
        <pc:spChg chg="add mod">
          <ac:chgData name="Mittermaier, Marion" userId="4eb66402-ee68-4bb9-bccd-123d0d602f80" providerId="ADAL" clId="{420C44B5-6FBA-4E96-AFC6-99395E645DE0}" dt="2021-06-21T18:52:23.424" v="1465" actId="1076"/>
          <ac:spMkLst>
            <pc:docMk/>
            <pc:sldMk cId="100900066" sldId="841"/>
            <ac:spMk id="22" creationId="{94CEFA5D-8ACA-4BFA-8AD4-F24CB5FFFFFA}"/>
          </ac:spMkLst>
        </pc:spChg>
        <pc:spChg chg="add mod">
          <ac:chgData name="Mittermaier, Marion" userId="4eb66402-ee68-4bb9-bccd-123d0d602f80" providerId="ADAL" clId="{420C44B5-6FBA-4E96-AFC6-99395E645DE0}" dt="2021-06-21T18:52:23.424" v="1465" actId="1076"/>
          <ac:spMkLst>
            <pc:docMk/>
            <pc:sldMk cId="100900066" sldId="841"/>
            <ac:spMk id="23" creationId="{BB774F6F-39E7-4E78-8152-ADAEF629C78F}"/>
          </ac:spMkLst>
        </pc:spChg>
        <pc:grpChg chg="mod ord">
          <ac:chgData name="Mittermaier, Marion" userId="4eb66402-ee68-4bb9-bccd-123d0d602f80" providerId="ADAL" clId="{420C44B5-6FBA-4E96-AFC6-99395E645DE0}" dt="2021-06-21T18:53:03.921" v="1468" actId="167"/>
          <ac:grpSpMkLst>
            <pc:docMk/>
            <pc:sldMk cId="100900066" sldId="841"/>
            <ac:grpSpMk id="15" creationId="{727206DD-71AD-48AE-8324-8C1FCE6E5CBE}"/>
          </ac:grpSpMkLst>
        </pc:grpChg>
        <pc:picChg chg="del mod">
          <ac:chgData name="Mittermaier, Marion" userId="4eb66402-ee68-4bb9-bccd-123d0d602f80" providerId="ADAL" clId="{420C44B5-6FBA-4E96-AFC6-99395E645DE0}" dt="2021-06-21T18:53:05.859" v="1469" actId="478"/>
          <ac:picMkLst>
            <pc:docMk/>
            <pc:sldMk cId="100900066" sldId="841"/>
            <ac:picMk id="5" creationId="{48AA4A0C-7939-469E-BD94-4917B18A9CE6}"/>
          </ac:picMkLst>
        </pc:picChg>
      </pc:sldChg>
      <pc:sldChg chg="del">
        <pc:chgData name="Mittermaier, Marion" userId="4eb66402-ee68-4bb9-bccd-123d0d602f80" providerId="ADAL" clId="{420C44B5-6FBA-4E96-AFC6-99395E645DE0}" dt="2021-06-21T18:24:55.641" v="0" actId="47"/>
        <pc:sldMkLst>
          <pc:docMk/>
          <pc:sldMk cId="3252192524" sldId="842"/>
        </pc:sldMkLst>
      </pc:sldChg>
      <pc:sldChg chg="addSp modSp new mod ord">
        <pc:chgData name="Mittermaier, Marion" userId="4eb66402-ee68-4bb9-bccd-123d0d602f80" providerId="ADAL" clId="{420C44B5-6FBA-4E96-AFC6-99395E645DE0}" dt="2021-06-21T18:54:39.966" v="1511"/>
        <pc:sldMkLst>
          <pc:docMk/>
          <pc:sldMk cId="4207497493" sldId="844"/>
        </pc:sldMkLst>
        <pc:spChg chg="mod">
          <ac:chgData name="Mittermaier, Marion" userId="4eb66402-ee68-4bb9-bccd-123d0d602f80" providerId="ADAL" clId="{420C44B5-6FBA-4E96-AFC6-99395E645DE0}" dt="2021-06-21T18:42:59.418" v="749" actId="113"/>
          <ac:spMkLst>
            <pc:docMk/>
            <pc:sldMk cId="4207497493" sldId="844"/>
            <ac:spMk id="2" creationId="{3E4C7C50-985A-4E42-99B4-BC2A319CAD65}"/>
          </ac:spMkLst>
        </pc:spChg>
        <pc:spChg chg="mod">
          <ac:chgData name="Mittermaier, Marion" userId="4eb66402-ee68-4bb9-bccd-123d0d602f80" providerId="ADAL" clId="{420C44B5-6FBA-4E96-AFC6-99395E645DE0}" dt="2021-06-21T18:42:34.307" v="744" actId="1076"/>
          <ac:spMkLst>
            <pc:docMk/>
            <pc:sldMk cId="4207497493" sldId="844"/>
            <ac:spMk id="3" creationId="{40CED97D-CB92-4AB8-AF34-33955599CDC5}"/>
          </ac:spMkLst>
        </pc:spChg>
        <pc:picChg chg="add mod">
          <ac:chgData name="Mittermaier, Marion" userId="4eb66402-ee68-4bb9-bccd-123d0d602f80" providerId="ADAL" clId="{420C44B5-6FBA-4E96-AFC6-99395E645DE0}" dt="2021-06-21T18:40:14.111" v="585" actId="1076"/>
          <ac:picMkLst>
            <pc:docMk/>
            <pc:sldMk cId="4207497493" sldId="844"/>
            <ac:picMk id="4" creationId="{CCFA54EB-EE21-421C-A49F-B8D3D4A68188}"/>
          </ac:picMkLst>
        </pc:picChg>
        <pc:picChg chg="add mod">
          <ac:chgData name="Mittermaier, Marion" userId="4eb66402-ee68-4bb9-bccd-123d0d602f80" providerId="ADAL" clId="{420C44B5-6FBA-4E96-AFC6-99395E645DE0}" dt="2021-06-21T18:40:24.653" v="588" actId="1076"/>
          <ac:picMkLst>
            <pc:docMk/>
            <pc:sldMk cId="4207497493" sldId="844"/>
            <ac:picMk id="5" creationId="{79341DAE-D5A4-4EC8-BA3F-3AA3A59E1A48}"/>
          </ac:picMkLst>
        </pc:picChg>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44.wmf"/><Relationship Id="rId1"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4" Type="http://schemas.openxmlformats.org/officeDocument/2006/relationships/image" Target="../media/image4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7B4C97-B0AB-415A-87C7-A72C5EB9248F}" type="datetimeFigureOut">
              <a:rPr lang="en-GB" smtClean="0"/>
              <a:t>21/06/2021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62B7FA-AB46-4993-BA79-F306F77A2046}" type="slidenum">
              <a:rPr lang="en-GB" smtClean="0"/>
              <a:t>‹#›</a:t>
            </a:fld>
            <a:endParaRPr lang="en-GB"/>
          </a:p>
        </p:txBody>
      </p:sp>
    </p:spTree>
    <p:extLst>
      <p:ext uri="{BB962C8B-B14F-4D97-AF65-F5344CB8AC3E}">
        <p14:creationId xmlns:p14="http://schemas.microsoft.com/office/powerpoint/2010/main" val="1449328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75B3366-B5A1-465A-AFAD-E86A9163E2D3}"/>
              </a:ext>
            </a:extLst>
          </p:cNvPr>
          <p:cNvSpPr>
            <a:spLocks noGrp="1" noChangeArrowheads="1"/>
          </p:cNvSpPr>
          <p:nvPr>
            <p:ph type="sldNum"/>
          </p:nvPr>
        </p:nvSpPr>
        <p:spPr>
          <a:ln/>
        </p:spPr>
        <p:txBody>
          <a:bodyPr/>
          <a:lstStyle/>
          <a:p>
            <a:fld id="{4BFEF432-7ADF-48A6-9A78-0D4A1EE24861}" type="slidenum">
              <a:rPr lang="en-GB" altLang="en-US"/>
              <a:pPr/>
              <a:t>3</a:t>
            </a:fld>
            <a:endParaRPr lang="en-GB" altLang="en-US"/>
          </a:p>
        </p:txBody>
      </p:sp>
      <p:sp>
        <p:nvSpPr>
          <p:cNvPr id="69634" name="Rectangle 2">
            <a:extLst>
              <a:ext uri="{FF2B5EF4-FFF2-40B4-BE49-F238E27FC236}">
                <a16:creationId xmlns:a16="http://schemas.microsoft.com/office/drawing/2014/main" id="{19621C7B-86F3-4B71-9F70-B12C92BC01E3}"/>
              </a:ext>
            </a:extLst>
          </p:cNvPr>
          <p:cNvSpPr>
            <a:spLocks noGrp="1" noRot="1" noChangeAspect="1" noChangeArrowheads="1" noTextEdit="1"/>
          </p:cNvSpPr>
          <p:nvPr>
            <p:ph type="sldImg"/>
          </p:nvPr>
        </p:nvSpPr>
        <p:spPr>
          <a:xfrm>
            <a:off x="395288" y="692150"/>
            <a:ext cx="6146800" cy="3457575"/>
          </a:xfrm>
        </p:spPr>
      </p:sp>
      <p:sp>
        <p:nvSpPr>
          <p:cNvPr id="69635" name="Rectangle 3">
            <a:extLst>
              <a:ext uri="{FF2B5EF4-FFF2-40B4-BE49-F238E27FC236}">
                <a16:creationId xmlns:a16="http://schemas.microsoft.com/office/drawing/2014/main" id="{ED91B457-FE8F-4E57-9E2C-2952F038A876}"/>
              </a:ext>
            </a:extLst>
          </p:cNvPr>
          <p:cNvSpPr>
            <a:spLocks noGrp="1" noChangeArrowheads="1"/>
          </p:cNvSpPr>
          <p:nvPr>
            <p:ph type="body" idx="1"/>
          </p:nvPr>
        </p:nvSpPr>
        <p:spPr>
          <a:xfrm>
            <a:off x="925513" y="4379913"/>
            <a:ext cx="5086350" cy="4148137"/>
          </a:xfrm>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Base rate is a property of the climatology of the observations, not of the forecasting system. So although it’s of interest to see how forecast performance </a:t>
            </a:r>
            <a:r>
              <a:rPr lang="en-GB" i="1" dirty="0"/>
              <a:t>varies </a:t>
            </a:r>
            <a:r>
              <a:rPr lang="en-GB" dirty="0"/>
              <a:t>with base rate, it doesn’t tell us anything about the quality of our forecasts.</a:t>
            </a:r>
            <a:endParaRPr lang="en-GB" i="1" dirty="0"/>
          </a:p>
          <a:p>
            <a:endParaRPr lang="en-GB" dirty="0"/>
          </a:p>
          <a:p>
            <a:r>
              <a:rPr lang="en-GB" i="1" dirty="0"/>
              <a:t>If</a:t>
            </a:r>
            <a:r>
              <a:rPr lang="en-GB" dirty="0"/>
              <a:t>  forecasts were unbiased, we’d also remove</a:t>
            </a:r>
            <a:r>
              <a:rPr lang="en-GB" baseline="0" dirty="0"/>
              <a:t> one degree of freedom.</a:t>
            </a:r>
          </a:p>
          <a:p>
            <a:r>
              <a:rPr lang="en-GB" baseline="0" dirty="0"/>
              <a:t>But they often aren’t unbiased -- can exhibit substantial bias, especially at more extreme thresholds.</a:t>
            </a:r>
            <a:endParaRPr lang="en-GB" dirty="0"/>
          </a:p>
        </p:txBody>
      </p:sp>
      <p:sp>
        <p:nvSpPr>
          <p:cNvPr id="4" name="Slide Number Placeholder 3"/>
          <p:cNvSpPr>
            <a:spLocks noGrp="1"/>
          </p:cNvSpPr>
          <p:nvPr>
            <p:ph type="sldNum" sz="quarter" idx="10"/>
          </p:nvPr>
        </p:nvSpPr>
        <p:spPr/>
        <p:txBody>
          <a:bodyPr/>
          <a:lstStyle/>
          <a:p>
            <a:fld id="{1BCA1B17-EB30-4BF0-9D54-D00EC15AF5F0}" type="slidenum">
              <a:rPr lang="en-US" smtClean="0"/>
              <a:pPr/>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PSS has been rediscovered many times! This itself tells us something.</a:t>
            </a:r>
          </a:p>
          <a:p>
            <a:endParaRPr lang="en-GB" dirty="0"/>
          </a:p>
          <a:p>
            <a:r>
              <a:rPr lang="en-GB" dirty="0"/>
              <a:t>Generally good properties it’s easy to understand the definition, it’s independent of the base rate, it’s difficult to hedge..</a:t>
            </a:r>
          </a:p>
          <a:p>
            <a:endParaRPr lang="en-GB" dirty="0"/>
          </a:p>
          <a:p>
            <a:r>
              <a:rPr lang="en-GB" dirty="0"/>
              <a:t>(In fact, the</a:t>
            </a:r>
            <a:r>
              <a:rPr lang="en-GB" baseline="0" dirty="0"/>
              <a:t> ETS, HSS and others also have numerator (ad – </a:t>
            </a:r>
            <a:r>
              <a:rPr lang="en-GB" baseline="0" dirty="0" err="1"/>
              <a:t>bc</a:t>
            </a:r>
            <a:r>
              <a:rPr lang="en-GB" baseline="0" dirty="0"/>
              <a:t>) but different denominators.)</a:t>
            </a:r>
          </a:p>
          <a:p>
            <a:endParaRPr lang="en-GB" dirty="0"/>
          </a:p>
          <a:p>
            <a:r>
              <a:rPr lang="en-GB" dirty="0"/>
              <a:t>But it does assume misses and false alarms are equally bad – a more user-orientated approach would take account of the user’s opinion, or cost-loss ratio. But note that this would favour biased forecasts!</a:t>
            </a:r>
          </a:p>
        </p:txBody>
      </p:sp>
      <p:sp>
        <p:nvSpPr>
          <p:cNvPr id="4" name="Slide Number Placeholder 3"/>
          <p:cNvSpPr>
            <a:spLocks noGrp="1"/>
          </p:cNvSpPr>
          <p:nvPr>
            <p:ph type="sldNum" sz="quarter" idx="10"/>
          </p:nvPr>
        </p:nvSpPr>
        <p:spPr/>
        <p:txBody>
          <a:bodyPr/>
          <a:lstStyle/>
          <a:p>
            <a:fld id="{1BCA1B17-EB30-4BF0-9D54-D00EC15AF5F0}" type="slidenum">
              <a:rPr lang="en-US" smtClean="0"/>
              <a:pPr/>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BCA1B17-EB30-4BF0-9D54-D00EC15AF5F0}" type="slidenum">
              <a:rPr lang="en-US" smtClean="0"/>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4F741C0-DB48-4FAE-86DE-61F16B73AB8B}"/>
              </a:ext>
            </a:extLst>
          </p:cNvPr>
          <p:cNvSpPr>
            <a:spLocks noGrp="1" noChangeArrowheads="1"/>
          </p:cNvSpPr>
          <p:nvPr>
            <p:ph type="sldNum"/>
          </p:nvPr>
        </p:nvSpPr>
        <p:spPr>
          <a:ln/>
        </p:spPr>
        <p:txBody>
          <a:bodyPr/>
          <a:lstStyle/>
          <a:p>
            <a:fld id="{A2F362C0-7253-4464-8C38-3835FD3D2685}" type="slidenum">
              <a:rPr lang="en-GB" altLang="en-US"/>
              <a:pPr/>
              <a:t>19</a:t>
            </a:fld>
            <a:endParaRPr lang="en-GB" altLang="en-US"/>
          </a:p>
        </p:txBody>
      </p:sp>
      <p:sp>
        <p:nvSpPr>
          <p:cNvPr id="92162" name="Rectangle 2">
            <a:extLst>
              <a:ext uri="{FF2B5EF4-FFF2-40B4-BE49-F238E27FC236}">
                <a16:creationId xmlns:a16="http://schemas.microsoft.com/office/drawing/2014/main" id="{FCC4CD20-92E2-4B2D-902B-F84F4DCBB31E}"/>
              </a:ext>
            </a:extLst>
          </p:cNvPr>
          <p:cNvSpPr>
            <a:spLocks noGrp="1" noRot="1" noChangeAspect="1" noChangeArrowheads="1" noTextEdit="1"/>
          </p:cNvSpPr>
          <p:nvPr>
            <p:ph type="sldImg"/>
          </p:nvPr>
        </p:nvSpPr>
        <p:spPr>
          <a:xfrm>
            <a:off x="395288" y="692150"/>
            <a:ext cx="6146800" cy="3457575"/>
          </a:xfrm>
        </p:spPr>
      </p:sp>
      <p:sp>
        <p:nvSpPr>
          <p:cNvPr id="92163" name="Rectangle 3">
            <a:extLst>
              <a:ext uri="{FF2B5EF4-FFF2-40B4-BE49-F238E27FC236}">
                <a16:creationId xmlns:a16="http://schemas.microsoft.com/office/drawing/2014/main" id="{5D1B819F-EF55-4625-958F-6FAF5C8C8E1A}"/>
              </a:ext>
            </a:extLst>
          </p:cNvPr>
          <p:cNvSpPr>
            <a:spLocks noGrp="1" noChangeArrowheads="1"/>
          </p:cNvSpPr>
          <p:nvPr>
            <p:ph type="body" idx="1"/>
          </p:nvPr>
        </p:nvSpPr>
        <p:spPr>
          <a:xfrm>
            <a:off x="925513" y="4379913"/>
            <a:ext cx="5086350" cy="4148137"/>
          </a:xfrm>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B22662F-3E70-4FC4-AB0A-B244AC2B54CE}"/>
              </a:ext>
            </a:extLst>
          </p:cNvPr>
          <p:cNvSpPr>
            <a:spLocks noGrp="1" noChangeArrowheads="1"/>
          </p:cNvSpPr>
          <p:nvPr>
            <p:ph type="sldNum"/>
          </p:nvPr>
        </p:nvSpPr>
        <p:spPr>
          <a:ln/>
        </p:spPr>
        <p:txBody>
          <a:bodyPr/>
          <a:lstStyle/>
          <a:p>
            <a:fld id="{E1D1D78C-31DB-4AB2-8F82-B8E18046A836}" type="slidenum">
              <a:rPr lang="en-GB" altLang="en-US"/>
              <a:pPr/>
              <a:t>22</a:t>
            </a:fld>
            <a:endParaRPr lang="en-GB" altLang="en-US"/>
          </a:p>
        </p:txBody>
      </p:sp>
      <p:sp>
        <p:nvSpPr>
          <p:cNvPr id="55297" name="Text Box 1">
            <a:extLst>
              <a:ext uri="{FF2B5EF4-FFF2-40B4-BE49-F238E27FC236}">
                <a16:creationId xmlns:a16="http://schemas.microsoft.com/office/drawing/2014/main" id="{85FFE25E-D5AF-4559-B5DC-84CE5BCF2AB1}"/>
              </a:ext>
            </a:extLst>
          </p:cNvPr>
          <p:cNvSpPr txBox="1">
            <a:spLocks noChangeArrowheads="1"/>
          </p:cNvSpPr>
          <p:nvPr/>
        </p:nvSpPr>
        <p:spPr bwMode="auto">
          <a:xfrm>
            <a:off x="1162050" y="690563"/>
            <a:ext cx="4610100" cy="3457575"/>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55298" name="Rectangle 2">
            <a:extLst>
              <a:ext uri="{FF2B5EF4-FFF2-40B4-BE49-F238E27FC236}">
                <a16:creationId xmlns:a16="http://schemas.microsoft.com/office/drawing/2014/main" id="{7CC26535-DCBE-4803-B7CF-F9E62382967D}"/>
              </a:ext>
            </a:extLst>
          </p:cNvPr>
          <p:cNvSpPr txBox="1">
            <a:spLocks noGrp="1" noChangeArrowheads="1"/>
          </p:cNvSpPr>
          <p:nvPr>
            <p:ph type="body"/>
          </p:nvPr>
        </p:nvSpPr>
        <p:spPr bwMode="auto">
          <a:xfrm>
            <a:off x="693738" y="4378325"/>
            <a:ext cx="5548312" cy="4146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1BCA1B17-EB30-4BF0-9D54-D00EC15AF5F0}" type="slidenum">
              <a:rPr lang="en-US" smtClean="0"/>
              <a:pPr/>
              <a:t>25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D9B77B0-3D84-4654-8841-5CFC2692FEBD}"/>
              </a:ext>
            </a:extLst>
          </p:cNvPr>
          <p:cNvSpPr>
            <a:spLocks noGrp="1" noChangeArrowheads="1"/>
          </p:cNvSpPr>
          <p:nvPr>
            <p:ph type="sldNum"/>
          </p:nvPr>
        </p:nvSpPr>
        <p:spPr>
          <a:ln/>
        </p:spPr>
        <p:txBody>
          <a:bodyPr/>
          <a:lstStyle/>
          <a:p>
            <a:fld id="{AA74B3EF-72F7-46CB-B2C7-E0D883E1F3D8}" type="slidenum">
              <a:rPr lang="en-GB" altLang="en-US"/>
              <a:pPr/>
              <a:t>26</a:t>
            </a:fld>
            <a:endParaRPr lang="en-GB" altLang="en-US"/>
          </a:p>
        </p:txBody>
      </p:sp>
      <p:sp>
        <p:nvSpPr>
          <p:cNvPr id="94210" name="Rectangle 2">
            <a:extLst>
              <a:ext uri="{FF2B5EF4-FFF2-40B4-BE49-F238E27FC236}">
                <a16:creationId xmlns:a16="http://schemas.microsoft.com/office/drawing/2014/main" id="{C010E6F0-7A17-474B-ADCC-61094ED6ECED}"/>
              </a:ext>
            </a:extLst>
          </p:cNvPr>
          <p:cNvSpPr>
            <a:spLocks noGrp="1" noRot="1" noChangeAspect="1" noChangeArrowheads="1" noTextEdit="1"/>
          </p:cNvSpPr>
          <p:nvPr>
            <p:ph type="sldImg"/>
          </p:nvPr>
        </p:nvSpPr>
        <p:spPr>
          <a:xfrm>
            <a:off x="395288" y="692150"/>
            <a:ext cx="6146800" cy="3457575"/>
          </a:xfrm>
        </p:spPr>
      </p:sp>
      <p:sp>
        <p:nvSpPr>
          <p:cNvPr id="94211" name="Rectangle 3">
            <a:extLst>
              <a:ext uri="{FF2B5EF4-FFF2-40B4-BE49-F238E27FC236}">
                <a16:creationId xmlns:a16="http://schemas.microsoft.com/office/drawing/2014/main" id="{A1210B60-1FE8-441B-8EFF-F133A6D28A44}"/>
              </a:ext>
            </a:extLst>
          </p:cNvPr>
          <p:cNvSpPr>
            <a:spLocks noGrp="1" noChangeArrowheads="1"/>
          </p:cNvSpPr>
          <p:nvPr>
            <p:ph type="body" idx="1"/>
          </p:nvPr>
        </p:nvSpPr>
        <p:spPr>
          <a:xfrm>
            <a:off x="925513" y="4379913"/>
            <a:ext cx="5086350" cy="4148137"/>
          </a:xfrm>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Ask</a:t>
            </a:r>
            <a:r>
              <a:rPr lang="en-GB" baseline="0" dirty="0"/>
              <a:t> Rachel North if you want to know more about SEEPS.</a:t>
            </a:r>
            <a:endParaRPr lang="en-GB" dirty="0"/>
          </a:p>
        </p:txBody>
      </p:sp>
      <p:sp>
        <p:nvSpPr>
          <p:cNvPr id="4" name="Slide Number Placeholder 3"/>
          <p:cNvSpPr>
            <a:spLocks noGrp="1"/>
          </p:cNvSpPr>
          <p:nvPr>
            <p:ph type="sldNum" sz="quarter" idx="10"/>
          </p:nvPr>
        </p:nvSpPr>
        <p:spPr/>
        <p:txBody>
          <a:bodyPr/>
          <a:lstStyle/>
          <a:p>
            <a:fld id="{1BCA1B17-EB30-4BF0-9D54-D00EC15AF5F0}" type="slidenum">
              <a:rPr lang="en-US" smtClean="0"/>
              <a:pPr/>
              <a:t>27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0F5C8402-59DC-49D6-A111-67E0CE5475A3}"/>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F2FAAFBF-5BD6-47B5-A45A-1977F88EC0C8}"/>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defRPr/>
            </a:pPr>
            <a:endParaRPr lang="en-GB" altLang="en-US" sz="10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62B7FA-AB46-4993-BA79-F306F77A2046}" type="slidenum">
              <a:rPr lang="en-GB" smtClean="0"/>
              <a:t>30</a:t>
            </a:fld>
            <a:endParaRPr lang="en-GB"/>
          </a:p>
        </p:txBody>
      </p:sp>
    </p:spTree>
    <p:extLst>
      <p:ext uri="{BB962C8B-B14F-4D97-AF65-F5344CB8AC3E}">
        <p14:creationId xmlns:p14="http://schemas.microsoft.com/office/powerpoint/2010/main" val="2270249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Most if</a:t>
            </a:r>
            <a:r>
              <a:rPr lang="en-GB" baseline="0" dirty="0"/>
              <a:t> not all dichotomous variables arise from putting a threshold on a continuous variable.</a:t>
            </a:r>
            <a:endParaRPr lang="en-GB" dirty="0"/>
          </a:p>
          <a:p>
            <a:endParaRPr lang="en-GB" dirty="0"/>
          </a:p>
          <a:p>
            <a:r>
              <a:rPr lang="en-GB" dirty="0"/>
              <a:t>In</a:t>
            </a:r>
            <a:r>
              <a:rPr lang="en-GB" baseline="0" dirty="0"/>
              <a:t> the case of r</a:t>
            </a:r>
            <a:r>
              <a:rPr lang="en-GB" dirty="0"/>
              <a:t>ainfall </a:t>
            </a:r>
            <a:r>
              <a:rPr lang="en-GB" baseline="0" dirty="0"/>
              <a:t>and lightning, this is often zero / non-zero </a:t>
            </a:r>
          </a:p>
          <a:p>
            <a:r>
              <a:rPr lang="en-GB" baseline="0" dirty="0"/>
              <a:t>– these  have </a:t>
            </a:r>
            <a:r>
              <a:rPr lang="en-GB" i="1" baseline="0" dirty="0"/>
              <a:t>mixed</a:t>
            </a:r>
            <a:r>
              <a:rPr lang="en-GB" baseline="0" dirty="0"/>
              <a:t> distributions with a large spike at zero.</a:t>
            </a:r>
          </a:p>
          <a:p>
            <a:r>
              <a:rPr lang="en-GB" baseline="0" dirty="0"/>
              <a:t>(Even in south-west England it doesn’t rain most days, let alone most hours!)</a:t>
            </a:r>
          </a:p>
          <a:p>
            <a:r>
              <a:rPr lang="en-GB" dirty="0"/>
              <a:t>By contrast, visibility and temperature don’t have such natural thresholds.</a:t>
            </a:r>
          </a:p>
          <a:p>
            <a:endParaRPr lang="en-GB" dirty="0"/>
          </a:p>
        </p:txBody>
      </p:sp>
      <p:sp>
        <p:nvSpPr>
          <p:cNvPr id="4" name="Slide Number Placeholder 3"/>
          <p:cNvSpPr>
            <a:spLocks noGrp="1"/>
          </p:cNvSpPr>
          <p:nvPr>
            <p:ph type="sldNum" sz="quarter" idx="10"/>
          </p:nvPr>
        </p:nvSpPr>
        <p:spPr/>
        <p:txBody>
          <a:bodyPr/>
          <a:lstStyle/>
          <a:p>
            <a:fld id="{1BCA1B17-EB30-4BF0-9D54-D00EC15AF5F0}"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85F12A6E-0E0C-4677-817A-74CA0373CE44}"/>
              </a:ext>
            </a:extLst>
          </p:cNvPr>
          <p:cNvSpPr>
            <a:spLocks noGrp="1" noRot="1" noChangeAspect="1" noTextEdit="1"/>
          </p:cNvSpPr>
          <p:nvPr>
            <p:ph type="sldImg"/>
          </p:nvPr>
        </p:nvSpPr>
        <p:spPr>
          <a:ln/>
        </p:spPr>
      </p:sp>
      <p:sp>
        <p:nvSpPr>
          <p:cNvPr id="100355" name="Notes Placeholder 2">
            <a:extLst>
              <a:ext uri="{FF2B5EF4-FFF2-40B4-BE49-F238E27FC236}">
                <a16:creationId xmlns:a16="http://schemas.microsoft.com/office/drawing/2014/main" id="{67EC7525-2651-41AF-9907-257163BBF7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dirty="0">
                <a:latin typeface="Arial" panose="020B0604020202020204" pitchFamily="34" charset="0"/>
              </a:rPr>
              <a:t>Ability to plot individual scores and their associated characteristics. </a:t>
            </a:r>
          </a:p>
          <a:p>
            <a:r>
              <a:rPr lang="en-GB" altLang="en-US" dirty="0">
                <a:latin typeface="Arial" panose="020B0604020202020204" pitchFamily="34" charset="0"/>
              </a:rPr>
              <a:t>Here we plot the observed and forecast accumulations themselves, the probability of dry weather for each station from the climatology for the specific date and time of interest. Then on the second row, we have the observed and forecast categories, and the SEEPS scores at each station.</a:t>
            </a:r>
          </a:p>
          <a:p>
            <a:r>
              <a:rPr lang="en-GB" altLang="en-US" dirty="0">
                <a:latin typeface="Arial" panose="020B0604020202020204" pitchFamily="34" charset="0"/>
              </a:rPr>
              <a:t>Large forecast totals in a band across Southern Scotland/Northern England, and Mediterranean. Not actually observed.  </a:t>
            </a:r>
          </a:p>
          <a:p>
            <a:r>
              <a:rPr lang="en-GB" altLang="en-US" dirty="0">
                <a:latin typeface="Arial" panose="020B0604020202020204" pitchFamily="34" charset="0"/>
              </a:rPr>
              <a:t>Large SEEPS across Scotland/Northern England. </a:t>
            </a:r>
          </a:p>
        </p:txBody>
      </p:sp>
      <p:sp>
        <p:nvSpPr>
          <p:cNvPr id="100356" name="Slide Number Placeholder 3">
            <a:extLst>
              <a:ext uri="{FF2B5EF4-FFF2-40B4-BE49-F238E27FC236}">
                <a16:creationId xmlns:a16="http://schemas.microsoft.com/office/drawing/2014/main" id="{87AFC28B-C54C-488D-A2DE-7C834715808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2"/>
                </a:solidFill>
                <a:latin typeface="Arial" panose="020B0604020202020204" pitchFamily="34" charset="0"/>
              </a:defRPr>
            </a:lvl1pPr>
            <a:lvl2pPr marL="742950" indent="-285750" eaLnBrk="0" hangingPunct="0">
              <a:defRPr sz="4400">
                <a:solidFill>
                  <a:schemeClr val="tx2"/>
                </a:solidFill>
                <a:latin typeface="Arial" panose="020B0604020202020204" pitchFamily="34" charset="0"/>
              </a:defRPr>
            </a:lvl2pPr>
            <a:lvl3pPr marL="1143000" indent="-228600" eaLnBrk="0" hangingPunct="0">
              <a:defRPr sz="4400">
                <a:solidFill>
                  <a:schemeClr val="tx2"/>
                </a:solidFill>
                <a:latin typeface="Arial" panose="020B0604020202020204" pitchFamily="34" charset="0"/>
              </a:defRPr>
            </a:lvl3pPr>
            <a:lvl4pPr marL="1600200" indent="-228600" eaLnBrk="0" hangingPunct="0">
              <a:defRPr sz="4400">
                <a:solidFill>
                  <a:schemeClr val="tx2"/>
                </a:solidFill>
                <a:latin typeface="Arial" panose="020B0604020202020204" pitchFamily="34" charset="0"/>
              </a:defRPr>
            </a:lvl4pPr>
            <a:lvl5pPr marL="2057400" indent="-228600" eaLnBrk="0" hangingPunct="0">
              <a:defRPr sz="4400">
                <a:solidFill>
                  <a:schemeClr val="tx2"/>
                </a:solidFill>
                <a:latin typeface="Arial" panose="020B0604020202020204" pitchFamily="34" charset="0"/>
              </a:defRPr>
            </a:lvl5pPr>
            <a:lvl6pPr marL="2514600" indent="-228600" eaLnBrk="0" fontAlgn="base" hangingPunct="0">
              <a:lnSpc>
                <a:spcPct val="85000"/>
              </a:lnSpc>
              <a:spcBef>
                <a:spcPct val="0"/>
              </a:spcBef>
              <a:spcAft>
                <a:spcPct val="0"/>
              </a:spcAft>
              <a:defRPr sz="4400">
                <a:solidFill>
                  <a:schemeClr val="tx2"/>
                </a:solidFill>
                <a:latin typeface="Arial" panose="020B0604020202020204" pitchFamily="34" charset="0"/>
              </a:defRPr>
            </a:lvl6pPr>
            <a:lvl7pPr marL="2971800" indent="-228600" eaLnBrk="0" fontAlgn="base" hangingPunct="0">
              <a:lnSpc>
                <a:spcPct val="85000"/>
              </a:lnSpc>
              <a:spcBef>
                <a:spcPct val="0"/>
              </a:spcBef>
              <a:spcAft>
                <a:spcPct val="0"/>
              </a:spcAft>
              <a:defRPr sz="4400">
                <a:solidFill>
                  <a:schemeClr val="tx2"/>
                </a:solidFill>
                <a:latin typeface="Arial" panose="020B0604020202020204" pitchFamily="34" charset="0"/>
              </a:defRPr>
            </a:lvl7pPr>
            <a:lvl8pPr marL="3429000" indent="-228600" eaLnBrk="0" fontAlgn="base" hangingPunct="0">
              <a:lnSpc>
                <a:spcPct val="85000"/>
              </a:lnSpc>
              <a:spcBef>
                <a:spcPct val="0"/>
              </a:spcBef>
              <a:spcAft>
                <a:spcPct val="0"/>
              </a:spcAft>
              <a:defRPr sz="4400">
                <a:solidFill>
                  <a:schemeClr val="tx2"/>
                </a:solidFill>
                <a:latin typeface="Arial" panose="020B0604020202020204" pitchFamily="34" charset="0"/>
              </a:defRPr>
            </a:lvl8pPr>
            <a:lvl9pPr marL="3886200" indent="-228600" eaLnBrk="0" fontAlgn="base" hangingPunct="0">
              <a:lnSpc>
                <a:spcPct val="85000"/>
              </a:lnSpc>
              <a:spcBef>
                <a:spcPct val="0"/>
              </a:spcBef>
              <a:spcAft>
                <a:spcPct val="0"/>
              </a:spcAft>
              <a:defRPr sz="4400">
                <a:solidFill>
                  <a:schemeClr val="tx2"/>
                </a:solidFill>
                <a:latin typeface="Arial" panose="020B0604020202020204" pitchFamily="34" charset="0"/>
              </a:defRPr>
            </a:lvl9pPr>
          </a:lstStyle>
          <a:p>
            <a:pPr eaLnBrk="1" hangingPunct="1"/>
            <a:fld id="{65A42617-259F-41FF-A43C-CA2D5C877D1C}" type="slidenum">
              <a:rPr lang="en-GB" altLang="en-US" sz="1200">
                <a:solidFill>
                  <a:srgbClr val="1F497D"/>
                </a:solidFill>
              </a:rPr>
              <a:pPr eaLnBrk="1" hangingPunct="1"/>
              <a:t>31</a:t>
            </a:fld>
            <a:endParaRPr lang="en-GB" altLang="en-US" sz="1200">
              <a:solidFill>
                <a:srgbClr val="1F497D"/>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BCA1B17-EB30-4BF0-9D54-D00EC15AF5F0}" type="slidenum">
              <a:rPr lang="en-US" smtClean="0"/>
              <a:pPr/>
              <a:t>32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959BEFB-A6C2-46D7-9725-03A0148712F1}"/>
              </a:ext>
            </a:extLst>
          </p:cNvPr>
          <p:cNvSpPr>
            <a:spLocks noGrp="1" noChangeArrowheads="1"/>
          </p:cNvSpPr>
          <p:nvPr>
            <p:ph type="sldNum"/>
          </p:nvPr>
        </p:nvSpPr>
        <p:spPr>
          <a:ln/>
        </p:spPr>
        <p:txBody>
          <a:bodyPr/>
          <a:lstStyle/>
          <a:p>
            <a:fld id="{E0D1AAA7-C236-479B-8E58-A87B3F1ADEF6}" type="slidenum">
              <a:rPr lang="en-GB" altLang="en-US"/>
              <a:pPr/>
              <a:t>33</a:t>
            </a:fld>
            <a:endParaRPr lang="en-GB" altLang="en-US"/>
          </a:p>
        </p:txBody>
      </p:sp>
      <p:sp>
        <p:nvSpPr>
          <p:cNvPr id="96258" name="Rectangle 2">
            <a:extLst>
              <a:ext uri="{FF2B5EF4-FFF2-40B4-BE49-F238E27FC236}">
                <a16:creationId xmlns:a16="http://schemas.microsoft.com/office/drawing/2014/main" id="{169D8749-FB22-4ABB-BA26-63FE80D35414}"/>
              </a:ext>
            </a:extLst>
          </p:cNvPr>
          <p:cNvSpPr>
            <a:spLocks noGrp="1" noRot="1" noChangeAspect="1" noChangeArrowheads="1" noTextEdit="1"/>
          </p:cNvSpPr>
          <p:nvPr>
            <p:ph type="sldImg"/>
          </p:nvPr>
        </p:nvSpPr>
        <p:spPr>
          <a:xfrm>
            <a:off x="395288" y="692150"/>
            <a:ext cx="6146800" cy="3457575"/>
          </a:xfrm>
        </p:spPr>
      </p:sp>
      <p:sp>
        <p:nvSpPr>
          <p:cNvPr id="96259" name="Rectangle 3">
            <a:extLst>
              <a:ext uri="{FF2B5EF4-FFF2-40B4-BE49-F238E27FC236}">
                <a16:creationId xmlns:a16="http://schemas.microsoft.com/office/drawing/2014/main" id="{DAB85EEB-97BF-4280-A6A0-A0C6804B22D8}"/>
              </a:ext>
            </a:extLst>
          </p:cNvPr>
          <p:cNvSpPr>
            <a:spLocks noGrp="1" noChangeArrowheads="1"/>
          </p:cNvSpPr>
          <p:nvPr>
            <p:ph type="body" idx="1"/>
          </p:nvPr>
        </p:nvSpPr>
        <p:spPr>
          <a:xfrm>
            <a:off x="925513" y="4379913"/>
            <a:ext cx="5086350" cy="4148137"/>
          </a:xfrm>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eaLnBrk="1" fontAlgn="base" hangingPunct="1"/>
            <a:r>
              <a:rPr lang="en-GB" kern="1200" dirty="0">
                <a:solidFill>
                  <a:schemeClr val="tx1"/>
                </a:solidFill>
                <a:latin typeface="Arial" charset="0"/>
                <a:ea typeface="ＭＳ Ｐゴシック" pitchFamily="1" charset="-128"/>
                <a:cs typeface="+mn-cs"/>
              </a:rPr>
              <a:t>Springfield airport often closed due to fog</a:t>
            </a:r>
            <a:endParaRPr lang="en-GB" dirty="0"/>
          </a:p>
          <a:p>
            <a:pPr rtl="0" eaLnBrk="1" fontAlgn="base" hangingPunct="1"/>
            <a:r>
              <a:rPr lang="en-GB" kern="1200" dirty="0">
                <a:solidFill>
                  <a:schemeClr val="tx1"/>
                </a:solidFill>
                <a:latin typeface="Arial" charset="0"/>
                <a:ea typeface="ＭＳ Ｐゴシック" pitchFamily="1" charset="-128"/>
                <a:cs typeface="+mn-cs"/>
              </a:rPr>
              <a:t>Homer’s new job:</a:t>
            </a:r>
            <a:br>
              <a:rPr lang="en-GB" kern="1200" dirty="0">
                <a:solidFill>
                  <a:schemeClr val="tx1"/>
                </a:solidFill>
                <a:latin typeface="Arial" charset="0"/>
                <a:ea typeface="ＭＳ Ｐゴシック" pitchFamily="1" charset="-128"/>
                <a:cs typeface="+mn-cs"/>
              </a:rPr>
            </a:br>
            <a:r>
              <a:rPr lang="en-GB" kern="1200" dirty="0">
                <a:solidFill>
                  <a:schemeClr val="tx1"/>
                </a:solidFill>
                <a:latin typeface="Arial" charset="0"/>
                <a:ea typeface="ＭＳ Ｐゴシック" pitchFamily="1" charset="-128"/>
                <a:cs typeface="+mn-cs"/>
              </a:rPr>
              <a:t>Forecast whether it will be foggy enough the next day to shut the runway</a:t>
            </a:r>
            <a:endParaRPr lang="en-GB" sz="2000" dirty="0"/>
          </a:p>
          <a:p>
            <a:pPr rtl="0" eaLnBrk="1" fontAlgn="base" hangingPunct="1"/>
            <a:r>
              <a:rPr lang="en-GB" i="1" kern="1200" dirty="0">
                <a:solidFill>
                  <a:schemeClr val="tx1"/>
                </a:solidFill>
                <a:latin typeface="Arial" charset="0"/>
                <a:ea typeface="ＭＳ Ｐゴシック" pitchFamily="1" charset="-128"/>
                <a:cs typeface="+mn-cs"/>
              </a:rPr>
              <a:t>Six months later...</a:t>
            </a:r>
            <a:endParaRPr lang="en-GB" sz="2000" dirty="0"/>
          </a:p>
          <a:p>
            <a:pPr rtl="0" eaLnBrk="1" fontAlgn="base" hangingPunct="1"/>
            <a:r>
              <a:rPr lang="en-GB" kern="1200" dirty="0">
                <a:solidFill>
                  <a:schemeClr val="tx1"/>
                </a:solidFill>
                <a:latin typeface="Arial" charset="0"/>
                <a:ea typeface="ＭＳ Ｐゴシック" pitchFamily="1" charset="-128"/>
                <a:cs typeface="+mn-cs"/>
              </a:rPr>
              <a:t>Mayor </a:t>
            </a:r>
            <a:r>
              <a:rPr lang="en-GB" kern="1200" dirty="0" err="1">
                <a:solidFill>
                  <a:schemeClr val="tx1"/>
                </a:solidFill>
                <a:latin typeface="Arial" charset="0"/>
                <a:ea typeface="ＭＳ Ｐゴシック" pitchFamily="1" charset="-128"/>
                <a:cs typeface="+mn-cs"/>
              </a:rPr>
              <a:t>Quimby</a:t>
            </a:r>
            <a:r>
              <a:rPr lang="en-GB" kern="1200" dirty="0">
                <a:solidFill>
                  <a:schemeClr val="tx1"/>
                </a:solidFill>
                <a:latin typeface="Arial" charset="0"/>
                <a:ea typeface="ＭＳ Ｐゴシック" pitchFamily="1" charset="-128"/>
                <a:cs typeface="+mn-cs"/>
              </a:rPr>
              <a:t> asks:</a:t>
            </a:r>
            <a:br>
              <a:rPr lang="en-GB" kern="1200" dirty="0">
                <a:solidFill>
                  <a:schemeClr val="tx1"/>
                </a:solidFill>
                <a:latin typeface="Arial" charset="0"/>
                <a:ea typeface="ＭＳ Ｐゴシック" pitchFamily="1" charset="-128"/>
                <a:cs typeface="+mn-cs"/>
              </a:rPr>
            </a:br>
            <a:r>
              <a:rPr lang="en-GB" kern="1200" dirty="0">
                <a:solidFill>
                  <a:schemeClr val="tx1"/>
                </a:solidFill>
                <a:latin typeface="Arial" charset="0"/>
                <a:ea typeface="ＭＳ Ｐゴシック" pitchFamily="1" charset="-128"/>
                <a:cs typeface="+mn-cs"/>
              </a:rPr>
              <a:t>Are Homer’s forecasts any better than just tossing a coin?</a:t>
            </a:r>
            <a:br>
              <a:rPr lang="en-GB" kern="1200" dirty="0">
                <a:solidFill>
                  <a:schemeClr val="tx1"/>
                </a:solidFill>
                <a:latin typeface="Arial" charset="0"/>
                <a:ea typeface="ＭＳ Ｐゴシック" pitchFamily="1" charset="-128"/>
                <a:cs typeface="+mn-cs"/>
              </a:rPr>
            </a:br>
            <a:r>
              <a:rPr lang="en-GB" kern="1200" dirty="0">
                <a:solidFill>
                  <a:schemeClr val="tx1"/>
                </a:solidFill>
                <a:latin typeface="Arial" charset="0"/>
                <a:ea typeface="ＭＳ Ｐゴシック" pitchFamily="1" charset="-128"/>
                <a:cs typeface="+mn-cs"/>
              </a:rPr>
              <a:t>If they are, </a:t>
            </a:r>
            <a:r>
              <a:rPr lang="en-GB" i="1" kern="1200" dirty="0">
                <a:solidFill>
                  <a:schemeClr val="tx1"/>
                </a:solidFill>
                <a:latin typeface="Arial" charset="0"/>
                <a:ea typeface="ＭＳ Ｐゴシック" pitchFamily="1" charset="-128"/>
                <a:cs typeface="+mn-cs"/>
              </a:rPr>
              <a:t>how much </a:t>
            </a:r>
            <a:r>
              <a:rPr lang="en-GB" kern="1200" dirty="0">
                <a:solidFill>
                  <a:schemeClr val="tx1"/>
                </a:solidFill>
                <a:latin typeface="Arial" charset="0"/>
                <a:ea typeface="ＭＳ Ｐゴシック" pitchFamily="1" charset="-128"/>
                <a:cs typeface="+mn-cs"/>
              </a:rPr>
              <a:t>better? Is he improving?</a:t>
            </a:r>
          </a:p>
          <a:p>
            <a:endParaRPr lang="en-GB" sz="2000" dirty="0"/>
          </a:p>
          <a:p>
            <a:endParaRPr lang="en-GB" dirty="0"/>
          </a:p>
        </p:txBody>
      </p:sp>
      <p:sp>
        <p:nvSpPr>
          <p:cNvPr id="4" name="Header Placeholder 3"/>
          <p:cNvSpPr>
            <a:spLocks noGrp="1"/>
          </p:cNvSpPr>
          <p:nvPr>
            <p:ph type="hdr" sz="quarter" idx="10"/>
          </p:nvPr>
        </p:nvSpPr>
        <p:spPr/>
        <p:txBody>
          <a:bodyPr/>
          <a:lstStyle/>
          <a:p>
            <a:pPr>
              <a:defRPr/>
            </a:pPr>
            <a:r>
              <a:rPr lang="en-GB">
                <a:solidFill>
                  <a:srgbClr val="1F497D"/>
                </a:solidFill>
              </a:rPr>
              <a:t>Forecast verification</a:t>
            </a:r>
          </a:p>
        </p:txBody>
      </p:sp>
      <p:sp>
        <p:nvSpPr>
          <p:cNvPr id="5" name="Footer Placeholder 4"/>
          <p:cNvSpPr>
            <a:spLocks noGrp="1"/>
          </p:cNvSpPr>
          <p:nvPr>
            <p:ph type="ftr" sz="quarter" idx="11"/>
          </p:nvPr>
        </p:nvSpPr>
        <p:spPr/>
        <p:txBody>
          <a:bodyPr/>
          <a:lstStyle/>
          <a:p>
            <a:pPr>
              <a:defRPr/>
            </a:pPr>
            <a:r>
              <a:rPr lang="en-GB">
                <a:solidFill>
                  <a:srgbClr val="1F497D"/>
                </a:solidFill>
              </a:rPr>
              <a:t>(c) Crown copyright Met Office 2015</a:t>
            </a:r>
          </a:p>
        </p:txBody>
      </p:sp>
      <p:sp>
        <p:nvSpPr>
          <p:cNvPr id="6" name="Slide Number Placeholder 5"/>
          <p:cNvSpPr>
            <a:spLocks noGrp="1"/>
          </p:cNvSpPr>
          <p:nvPr>
            <p:ph type="sldNum" sz="quarter" idx="12"/>
          </p:nvPr>
        </p:nvSpPr>
        <p:spPr/>
        <p:txBody>
          <a:bodyPr/>
          <a:lstStyle/>
          <a:p>
            <a:pPr>
              <a:defRPr/>
            </a:pPr>
            <a:fld id="{A6A492D2-DC09-425B-AB1F-D76B74ED191D}" type="slidenum">
              <a:rPr lang="en-GB" smtClean="0">
                <a:solidFill>
                  <a:srgbClr val="1F497D"/>
                </a:solidFill>
              </a:rPr>
              <a:pPr>
                <a:defRPr/>
              </a:pPr>
              <a:t>35</a:t>
            </a:fld>
            <a:endParaRPr lang="en-GB">
              <a:solidFill>
                <a:srgbClr val="1F497D"/>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2-sided</a:t>
            </a:r>
            <a:r>
              <a:rPr lang="en-GB" baseline="0" dirty="0"/>
              <a:t> p-value 0.025</a:t>
            </a:r>
            <a:endParaRPr lang="en-GB" dirty="0"/>
          </a:p>
        </p:txBody>
      </p:sp>
      <p:sp>
        <p:nvSpPr>
          <p:cNvPr id="4" name="Header Placeholder 3"/>
          <p:cNvSpPr>
            <a:spLocks noGrp="1"/>
          </p:cNvSpPr>
          <p:nvPr>
            <p:ph type="hdr" sz="quarter" idx="10"/>
          </p:nvPr>
        </p:nvSpPr>
        <p:spPr/>
        <p:txBody>
          <a:bodyPr/>
          <a:lstStyle/>
          <a:p>
            <a:pPr>
              <a:defRPr/>
            </a:pPr>
            <a:r>
              <a:rPr lang="en-GB">
                <a:solidFill>
                  <a:srgbClr val="1F497D"/>
                </a:solidFill>
              </a:rPr>
              <a:t>Forecast verification</a:t>
            </a:r>
          </a:p>
        </p:txBody>
      </p:sp>
      <p:sp>
        <p:nvSpPr>
          <p:cNvPr id="5" name="Footer Placeholder 4"/>
          <p:cNvSpPr>
            <a:spLocks noGrp="1"/>
          </p:cNvSpPr>
          <p:nvPr>
            <p:ph type="ftr" sz="quarter" idx="11"/>
          </p:nvPr>
        </p:nvSpPr>
        <p:spPr/>
        <p:txBody>
          <a:bodyPr/>
          <a:lstStyle/>
          <a:p>
            <a:pPr>
              <a:defRPr/>
            </a:pPr>
            <a:r>
              <a:rPr lang="en-GB">
                <a:solidFill>
                  <a:srgbClr val="1F497D"/>
                </a:solidFill>
              </a:rPr>
              <a:t>(c) Crown copyright Met Office 2015</a:t>
            </a:r>
          </a:p>
        </p:txBody>
      </p:sp>
      <p:sp>
        <p:nvSpPr>
          <p:cNvPr id="6" name="Slide Number Placeholder 5"/>
          <p:cNvSpPr>
            <a:spLocks noGrp="1"/>
          </p:cNvSpPr>
          <p:nvPr>
            <p:ph type="sldNum" sz="quarter" idx="12"/>
          </p:nvPr>
        </p:nvSpPr>
        <p:spPr/>
        <p:txBody>
          <a:bodyPr/>
          <a:lstStyle/>
          <a:p>
            <a:pPr>
              <a:defRPr/>
            </a:pPr>
            <a:fld id="{A6A492D2-DC09-425B-AB1F-D76B74ED191D}" type="slidenum">
              <a:rPr lang="en-GB" smtClean="0">
                <a:solidFill>
                  <a:srgbClr val="1F497D"/>
                </a:solidFill>
              </a:rPr>
              <a:pPr>
                <a:defRPr/>
              </a:pPr>
              <a:t>36</a:t>
            </a:fld>
            <a:endParaRPr lang="en-GB">
              <a:solidFill>
                <a:srgbClr val="1F497D"/>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Header Placeholder 3"/>
          <p:cNvSpPr>
            <a:spLocks noGrp="1"/>
          </p:cNvSpPr>
          <p:nvPr>
            <p:ph type="hdr" sz="quarter" idx="10"/>
          </p:nvPr>
        </p:nvSpPr>
        <p:spPr/>
        <p:txBody>
          <a:bodyPr/>
          <a:lstStyle/>
          <a:p>
            <a:pPr>
              <a:defRPr/>
            </a:pPr>
            <a:r>
              <a:rPr lang="en-GB">
                <a:solidFill>
                  <a:srgbClr val="1F497D"/>
                </a:solidFill>
              </a:rPr>
              <a:t>Forecast verification</a:t>
            </a:r>
          </a:p>
        </p:txBody>
      </p:sp>
      <p:sp>
        <p:nvSpPr>
          <p:cNvPr id="5" name="Footer Placeholder 4"/>
          <p:cNvSpPr>
            <a:spLocks noGrp="1"/>
          </p:cNvSpPr>
          <p:nvPr>
            <p:ph type="ftr" sz="quarter" idx="11"/>
          </p:nvPr>
        </p:nvSpPr>
        <p:spPr/>
        <p:txBody>
          <a:bodyPr/>
          <a:lstStyle/>
          <a:p>
            <a:pPr>
              <a:defRPr/>
            </a:pPr>
            <a:r>
              <a:rPr lang="en-GB">
                <a:solidFill>
                  <a:srgbClr val="1F497D"/>
                </a:solidFill>
              </a:rPr>
              <a:t>(c) Crown copyright Met Office 2015</a:t>
            </a:r>
          </a:p>
        </p:txBody>
      </p:sp>
      <p:sp>
        <p:nvSpPr>
          <p:cNvPr id="6" name="Slide Number Placeholder 5"/>
          <p:cNvSpPr>
            <a:spLocks noGrp="1"/>
          </p:cNvSpPr>
          <p:nvPr>
            <p:ph type="sldNum" sz="quarter" idx="12"/>
          </p:nvPr>
        </p:nvSpPr>
        <p:spPr/>
        <p:txBody>
          <a:bodyPr/>
          <a:lstStyle/>
          <a:p>
            <a:pPr>
              <a:defRPr/>
            </a:pPr>
            <a:fld id="{A6A492D2-DC09-425B-AB1F-D76B74ED191D}" type="slidenum">
              <a:rPr lang="en-GB" smtClean="0">
                <a:solidFill>
                  <a:srgbClr val="1F497D"/>
                </a:solidFill>
              </a:rPr>
              <a:pPr>
                <a:defRPr/>
              </a:pPr>
              <a:t>37</a:t>
            </a:fld>
            <a:endParaRPr lang="en-GB">
              <a:solidFill>
                <a:srgbClr val="1F497D"/>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Header Placeholder 3"/>
          <p:cNvSpPr>
            <a:spLocks noGrp="1"/>
          </p:cNvSpPr>
          <p:nvPr>
            <p:ph type="hdr" sz="quarter" idx="10"/>
          </p:nvPr>
        </p:nvSpPr>
        <p:spPr/>
        <p:txBody>
          <a:bodyPr/>
          <a:lstStyle/>
          <a:p>
            <a:pPr>
              <a:defRPr/>
            </a:pPr>
            <a:r>
              <a:rPr lang="en-GB">
                <a:solidFill>
                  <a:srgbClr val="1F497D"/>
                </a:solidFill>
              </a:rPr>
              <a:t>Forecast verification</a:t>
            </a:r>
          </a:p>
        </p:txBody>
      </p:sp>
      <p:sp>
        <p:nvSpPr>
          <p:cNvPr id="5" name="Footer Placeholder 4"/>
          <p:cNvSpPr>
            <a:spLocks noGrp="1"/>
          </p:cNvSpPr>
          <p:nvPr>
            <p:ph type="ftr" sz="quarter" idx="11"/>
          </p:nvPr>
        </p:nvSpPr>
        <p:spPr/>
        <p:txBody>
          <a:bodyPr/>
          <a:lstStyle/>
          <a:p>
            <a:pPr>
              <a:defRPr/>
            </a:pPr>
            <a:r>
              <a:rPr lang="en-GB">
                <a:solidFill>
                  <a:srgbClr val="1F497D"/>
                </a:solidFill>
              </a:rPr>
              <a:t>(c) Crown copyright Met Office 2015</a:t>
            </a:r>
          </a:p>
        </p:txBody>
      </p:sp>
      <p:sp>
        <p:nvSpPr>
          <p:cNvPr id="6" name="Slide Number Placeholder 5"/>
          <p:cNvSpPr>
            <a:spLocks noGrp="1"/>
          </p:cNvSpPr>
          <p:nvPr>
            <p:ph type="sldNum" sz="quarter" idx="12"/>
          </p:nvPr>
        </p:nvSpPr>
        <p:spPr/>
        <p:txBody>
          <a:bodyPr/>
          <a:lstStyle/>
          <a:p>
            <a:pPr>
              <a:defRPr/>
            </a:pPr>
            <a:fld id="{A6A492D2-DC09-425B-AB1F-D76B74ED191D}" type="slidenum">
              <a:rPr lang="en-GB" smtClean="0">
                <a:solidFill>
                  <a:srgbClr val="1F497D"/>
                </a:solidFill>
              </a:rPr>
              <a:pPr>
                <a:defRPr/>
              </a:pPr>
              <a:t>38</a:t>
            </a:fld>
            <a:endParaRPr lang="en-GB">
              <a:solidFill>
                <a:srgbClr val="1F497D"/>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5500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894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3604F02-FB6B-411F-BBB7-1E7F051E7A54}"/>
              </a:ext>
            </a:extLst>
          </p:cNvPr>
          <p:cNvSpPr>
            <a:spLocks noGrp="1" noChangeArrowheads="1"/>
          </p:cNvSpPr>
          <p:nvPr>
            <p:ph type="sldNum"/>
          </p:nvPr>
        </p:nvSpPr>
        <p:spPr>
          <a:ln/>
        </p:spPr>
        <p:txBody>
          <a:bodyPr/>
          <a:lstStyle/>
          <a:p>
            <a:fld id="{C48FD768-61A0-4E6A-A10F-C1B83FFD2B2B}" type="slidenum">
              <a:rPr lang="en-GB" altLang="en-US"/>
              <a:pPr/>
              <a:t>45</a:t>
            </a:fld>
            <a:endParaRPr lang="en-GB" altLang="en-US"/>
          </a:p>
        </p:txBody>
      </p:sp>
      <p:sp>
        <p:nvSpPr>
          <p:cNvPr id="79874" name="Rectangle 2">
            <a:extLst>
              <a:ext uri="{FF2B5EF4-FFF2-40B4-BE49-F238E27FC236}">
                <a16:creationId xmlns:a16="http://schemas.microsoft.com/office/drawing/2014/main" id="{858C71E6-FA96-48BB-88F4-E6D6A3BCC95A}"/>
              </a:ext>
            </a:extLst>
          </p:cNvPr>
          <p:cNvSpPr>
            <a:spLocks noGrp="1" noRot="1" noChangeAspect="1" noChangeArrowheads="1" noTextEdit="1"/>
          </p:cNvSpPr>
          <p:nvPr>
            <p:ph type="sldImg"/>
          </p:nvPr>
        </p:nvSpPr>
        <p:spPr>
          <a:xfrm>
            <a:off x="395288" y="692150"/>
            <a:ext cx="6146800" cy="3457575"/>
          </a:xfrm>
        </p:spPr>
      </p:sp>
      <p:sp>
        <p:nvSpPr>
          <p:cNvPr id="79875" name="Rectangle 3">
            <a:extLst>
              <a:ext uri="{FF2B5EF4-FFF2-40B4-BE49-F238E27FC236}">
                <a16:creationId xmlns:a16="http://schemas.microsoft.com/office/drawing/2014/main" id="{4DC8E232-840F-4E9D-A5FB-8FFFFC9A7FDD}"/>
              </a:ext>
            </a:extLst>
          </p:cNvPr>
          <p:cNvSpPr>
            <a:spLocks noGrp="1" noChangeArrowheads="1"/>
          </p:cNvSpPr>
          <p:nvPr>
            <p:ph type="body" idx="1"/>
          </p:nvPr>
        </p:nvSpPr>
        <p:spPr>
          <a:xfrm>
            <a:off x="925513" y="4379913"/>
            <a:ext cx="5086350" cy="4148137"/>
          </a:xfrm>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User-meaningful thresholds:</a:t>
            </a:r>
          </a:p>
          <a:p>
            <a:r>
              <a:rPr lang="en-GB" dirty="0"/>
              <a:t> – aviation: thresholds for greater spacing</a:t>
            </a:r>
            <a:r>
              <a:rPr lang="en-GB" baseline="0" dirty="0"/>
              <a:t> of landings and take-offs and to close runway completely.</a:t>
            </a:r>
          </a:p>
          <a:p>
            <a:r>
              <a:rPr lang="en-GB" baseline="0" dirty="0"/>
              <a:t> – wind turbines: cut-in speed, cut-out speed and survival speed.</a:t>
            </a:r>
            <a:endParaRPr lang="en-GB" dirty="0"/>
          </a:p>
          <a:p>
            <a:endParaRPr lang="en-GB" dirty="0"/>
          </a:p>
          <a:p>
            <a:r>
              <a:rPr lang="en-GB" dirty="0"/>
              <a:t>Lose info</a:t>
            </a:r>
            <a:r>
              <a:rPr lang="en-GB" baseline="0" dirty="0"/>
              <a:t> – as demonstrated in last lecture, results in less statistical power, so harder to demonstrate a statistically significant difference.</a:t>
            </a:r>
          </a:p>
          <a:p>
            <a:endParaRPr lang="en-GB" baseline="0" dirty="0"/>
          </a:p>
          <a:p>
            <a:r>
              <a:rPr lang="en-GB" baseline="0" dirty="0"/>
              <a:t>Forecast verification started with  binary events, and you might think they would be simpler to analyse than continuous ones, but, I’m afraid that’s not the case, as I’m going to show you. In fact, verification of </a:t>
            </a:r>
            <a:r>
              <a:rPr lang="en-GB" i="1" baseline="0" dirty="0"/>
              <a:t>probabilities</a:t>
            </a:r>
            <a:r>
              <a:rPr lang="en-GB" i="0" baseline="0" dirty="0"/>
              <a:t> of binary events has several advantages. See Jonathan’s </a:t>
            </a:r>
            <a:r>
              <a:rPr lang="en-GB" i="0" baseline="0"/>
              <a:t>lecture at 2pm on </a:t>
            </a:r>
            <a:r>
              <a:rPr lang="en-GB" i="0" baseline="0" dirty="0"/>
              <a:t>19 May.</a:t>
            </a:r>
            <a:endParaRPr lang="en-GB" dirty="0"/>
          </a:p>
        </p:txBody>
      </p:sp>
      <p:sp>
        <p:nvSpPr>
          <p:cNvPr id="4" name="Slide Number Placeholder 3"/>
          <p:cNvSpPr>
            <a:spLocks noGrp="1"/>
          </p:cNvSpPr>
          <p:nvPr>
            <p:ph type="sldNum" sz="quarter" idx="10"/>
          </p:nvPr>
        </p:nvSpPr>
        <p:spPr/>
        <p:txBody>
          <a:bodyPr/>
          <a:lstStyle/>
          <a:p>
            <a:fld id="{1BCA1B17-EB30-4BF0-9D54-D00EC15AF5F0}"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3E62BCC-8F40-4EEE-B04B-BCD5DDF0CFD9}"/>
              </a:ext>
            </a:extLst>
          </p:cNvPr>
          <p:cNvSpPr>
            <a:spLocks noGrp="1" noChangeArrowheads="1"/>
          </p:cNvSpPr>
          <p:nvPr>
            <p:ph type="sldNum"/>
          </p:nvPr>
        </p:nvSpPr>
        <p:spPr>
          <a:ln/>
        </p:spPr>
        <p:txBody>
          <a:bodyPr/>
          <a:lstStyle/>
          <a:p>
            <a:fld id="{5BB44155-A873-49F0-9B0C-B96E1730DF54}" type="slidenum">
              <a:rPr lang="en-GB" altLang="en-US"/>
              <a:pPr/>
              <a:t>46</a:t>
            </a:fld>
            <a:endParaRPr lang="en-GB" altLang="en-US"/>
          </a:p>
        </p:txBody>
      </p:sp>
      <p:sp>
        <p:nvSpPr>
          <p:cNvPr id="81922" name="Rectangle 2">
            <a:extLst>
              <a:ext uri="{FF2B5EF4-FFF2-40B4-BE49-F238E27FC236}">
                <a16:creationId xmlns:a16="http://schemas.microsoft.com/office/drawing/2014/main" id="{D9BFCCCC-02F5-4B51-949D-6BC94EC13156}"/>
              </a:ext>
            </a:extLst>
          </p:cNvPr>
          <p:cNvSpPr>
            <a:spLocks noGrp="1" noRot="1" noChangeAspect="1" noChangeArrowheads="1" noTextEdit="1"/>
          </p:cNvSpPr>
          <p:nvPr>
            <p:ph type="sldImg"/>
          </p:nvPr>
        </p:nvSpPr>
        <p:spPr>
          <a:xfrm>
            <a:off x="395288" y="692150"/>
            <a:ext cx="6146800" cy="3457575"/>
          </a:xfrm>
        </p:spPr>
      </p:sp>
      <p:sp>
        <p:nvSpPr>
          <p:cNvPr id="81923" name="Rectangle 3">
            <a:extLst>
              <a:ext uri="{FF2B5EF4-FFF2-40B4-BE49-F238E27FC236}">
                <a16:creationId xmlns:a16="http://schemas.microsoft.com/office/drawing/2014/main" id="{1248C226-80B4-4CC4-B3A1-4A090B34B12D}"/>
              </a:ext>
            </a:extLst>
          </p:cNvPr>
          <p:cNvSpPr>
            <a:spLocks noGrp="1" noChangeArrowheads="1"/>
          </p:cNvSpPr>
          <p:nvPr>
            <p:ph type="body" idx="1"/>
          </p:nvPr>
        </p:nvSpPr>
        <p:spPr>
          <a:xfrm>
            <a:off x="925513" y="4379913"/>
            <a:ext cx="5086350" cy="4148137"/>
          </a:xfrm>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1852CC-BF08-412F-9A47-B9090334BE08}"/>
              </a:ext>
            </a:extLst>
          </p:cNvPr>
          <p:cNvSpPr>
            <a:spLocks noGrp="1" noChangeArrowheads="1"/>
          </p:cNvSpPr>
          <p:nvPr>
            <p:ph type="sldNum"/>
          </p:nvPr>
        </p:nvSpPr>
        <p:spPr>
          <a:ln/>
        </p:spPr>
        <p:txBody>
          <a:bodyPr/>
          <a:lstStyle/>
          <a:p>
            <a:fld id="{F8026B0F-7121-4CC5-9133-4529350CC58C}" type="slidenum">
              <a:rPr lang="en-GB" altLang="en-US"/>
              <a:pPr/>
              <a:t>47</a:t>
            </a:fld>
            <a:endParaRPr lang="en-GB" altLang="en-US"/>
          </a:p>
        </p:txBody>
      </p:sp>
      <p:sp>
        <p:nvSpPr>
          <p:cNvPr id="83970" name="Rectangle 2">
            <a:extLst>
              <a:ext uri="{FF2B5EF4-FFF2-40B4-BE49-F238E27FC236}">
                <a16:creationId xmlns:a16="http://schemas.microsoft.com/office/drawing/2014/main" id="{75E558DB-4EA5-436A-9E07-248F0C2E781B}"/>
              </a:ext>
            </a:extLst>
          </p:cNvPr>
          <p:cNvSpPr>
            <a:spLocks noGrp="1" noRot="1" noChangeAspect="1" noChangeArrowheads="1" noTextEdit="1"/>
          </p:cNvSpPr>
          <p:nvPr>
            <p:ph type="sldImg"/>
          </p:nvPr>
        </p:nvSpPr>
        <p:spPr>
          <a:xfrm>
            <a:off x="395288" y="692150"/>
            <a:ext cx="6146800" cy="3457575"/>
          </a:xfrm>
        </p:spPr>
      </p:sp>
      <p:sp>
        <p:nvSpPr>
          <p:cNvPr id="83971" name="Rectangle 3">
            <a:extLst>
              <a:ext uri="{FF2B5EF4-FFF2-40B4-BE49-F238E27FC236}">
                <a16:creationId xmlns:a16="http://schemas.microsoft.com/office/drawing/2014/main" id="{948E2029-8C6F-44F1-8D6A-AF6A07A37B34}"/>
              </a:ext>
            </a:extLst>
          </p:cNvPr>
          <p:cNvSpPr>
            <a:spLocks noGrp="1" noChangeArrowheads="1"/>
          </p:cNvSpPr>
          <p:nvPr>
            <p:ph type="body" idx="1"/>
          </p:nvPr>
        </p:nvSpPr>
        <p:spPr>
          <a:xfrm>
            <a:off x="925513" y="4379913"/>
            <a:ext cx="5086350" cy="4148137"/>
          </a:xfrm>
        </p:spPr>
        <p:txBody>
          <a:bodyP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C5CFC3C-997D-4ADE-B2B6-E5D3827DF816}"/>
              </a:ext>
            </a:extLst>
          </p:cNvPr>
          <p:cNvSpPr>
            <a:spLocks noGrp="1" noChangeArrowheads="1"/>
          </p:cNvSpPr>
          <p:nvPr>
            <p:ph type="sldNum"/>
          </p:nvPr>
        </p:nvSpPr>
        <p:spPr>
          <a:ln/>
        </p:spPr>
        <p:txBody>
          <a:bodyPr/>
          <a:lstStyle/>
          <a:p>
            <a:fld id="{EBB3D8EF-9F37-4AA2-958A-3581B0DF3C19}" type="slidenum">
              <a:rPr lang="en-GB" altLang="en-US"/>
              <a:pPr/>
              <a:t>48</a:t>
            </a:fld>
            <a:endParaRPr lang="en-GB" altLang="en-US"/>
          </a:p>
        </p:txBody>
      </p:sp>
      <p:sp>
        <p:nvSpPr>
          <p:cNvPr id="86018" name="Rectangle 2">
            <a:extLst>
              <a:ext uri="{FF2B5EF4-FFF2-40B4-BE49-F238E27FC236}">
                <a16:creationId xmlns:a16="http://schemas.microsoft.com/office/drawing/2014/main" id="{C98C9886-A76F-4152-B548-5802EA47304D}"/>
              </a:ext>
            </a:extLst>
          </p:cNvPr>
          <p:cNvSpPr>
            <a:spLocks noGrp="1" noRot="1" noChangeAspect="1" noChangeArrowheads="1" noTextEdit="1"/>
          </p:cNvSpPr>
          <p:nvPr>
            <p:ph type="sldImg"/>
          </p:nvPr>
        </p:nvSpPr>
        <p:spPr>
          <a:xfrm>
            <a:off x="395288" y="692150"/>
            <a:ext cx="6146800" cy="3457575"/>
          </a:xfrm>
        </p:spPr>
      </p:sp>
      <p:sp>
        <p:nvSpPr>
          <p:cNvPr id="86019" name="Rectangle 3">
            <a:extLst>
              <a:ext uri="{FF2B5EF4-FFF2-40B4-BE49-F238E27FC236}">
                <a16:creationId xmlns:a16="http://schemas.microsoft.com/office/drawing/2014/main" id="{FA6797E7-0DBB-4FB4-A69B-0B3915DB7D3C}"/>
              </a:ext>
            </a:extLst>
          </p:cNvPr>
          <p:cNvSpPr>
            <a:spLocks noGrp="1" noChangeArrowheads="1"/>
          </p:cNvSpPr>
          <p:nvPr>
            <p:ph type="body" idx="1"/>
          </p:nvPr>
        </p:nvSpPr>
        <p:spPr>
          <a:xfrm>
            <a:off x="925513" y="4379913"/>
            <a:ext cx="5086350" cy="4148137"/>
          </a:xfrm>
        </p:spPr>
        <p:txBody>
          <a:bodyP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41AB6B8-BB5E-4D74-A12E-01838BFE4F7C}"/>
              </a:ext>
            </a:extLst>
          </p:cNvPr>
          <p:cNvSpPr>
            <a:spLocks noGrp="1" noChangeArrowheads="1"/>
          </p:cNvSpPr>
          <p:nvPr>
            <p:ph type="sldNum"/>
          </p:nvPr>
        </p:nvSpPr>
        <p:spPr>
          <a:ln/>
        </p:spPr>
        <p:txBody>
          <a:bodyPr/>
          <a:lstStyle/>
          <a:p>
            <a:fld id="{98314F51-7999-409D-A9A5-80CB15E04CD1}" type="slidenum">
              <a:rPr lang="en-GB" altLang="en-US"/>
              <a:pPr/>
              <a:t>49</a:t>
            </a:fld>
            <a:endParaRPr lang="en-GB" altLang="en-US"/>
          </a:p>
        </p:txBody>
      </p:sp>
      <p:sp>
        <p:nvSpPr>
          <p:cNvPr id="88066" name="Rectangle 2">
            <a:extLst>
              <a:ext uri="{FF2B5EF4-FFF2-40B4-BE49-F238E27FC236}">
                <a16:creationId xmlns:a16="http://schemas.microsoft.com/office/drawing/2014/main" id="{D6178A7C-2E1E-4AA4-A3BA-CC4A6BABA3DB}"/>
              </a:ext>
            </a:extLst>
          </p:cNvPr>
          <p:cNvSpPr>
            <a:spLocks noGrp="1" noRot="1" noChangeAspect="1" noChangeArrowheads="1" noTextEdit="1"/>
          </p:cNvSpPr>
          <p:nvPr>
            <p:ph type="sldImg"/>
          </p:nvPr>
        </p:nvSpPr>
        <p:spPr>
          <a:xfrm>
            <a:off x="395288" y="692150"/>
            <a:ext cx="6146800" cy="3457575"/>
          </a:xfrm>
        </p:spPr>
      </p:sp>
      <p:sp>
        <p:nvSpPr>
          <p:cNvPr id="88067" name="Rectangle 3">
            <a:extLst>
              <a:ext uri="{FF2B5EF4-FFF2-40B4-BE49-F238E27FC236}">
                <a16:creationId xmlns:a16="http://schemas.microsoft.com/office/drawing/2014/main" id="{6EF2A17F-B28F-4308-A5A7-77997692DAEA}"/>
              </a:ext>
            </a:extLst>
          </p:cNvPr>
          <p:cNvSpPr>
            <a:spLocks noGrp="1" noChangeArrowheads="1"/>
          </p:cNvSpPr>
          <p:nvPr>
            <p:ph type="body" idx="1"/>
          </p:nvPr>
        </p:nvSpPr>
        <p:spPr>
          <a:xfrm>
            <a:off x="925513" y="4379913"/>
            <a:ext cx="5086350" cy="4148137"/>
          </a:xfrm>
        </p:spPr>
        <p:txBody>
          <a:bodyP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15262BE-1112-4358-95FD-18601BD7B459}"/>
              </a:ext>
            </a:extLst>
          </p:cNvPr>
          <p:cNvSpPr>
            <a:spLocks noGrp="1" noChangeArrowheads="1"/>
          </p:cNvSpPr>
          <p:nvPr>
            <p:ph type="sldNum"/>
          </p:nvPr>
        </p:nvSpPr>
        <p:spPr>
          <a:ln/>
        </p:spPr>
        <p:txBody>
          <a:bodyPr/>
          <a:lstStyle/>
          <a:p>
            <a:fld id="{0B5B5EA0-1828-4F42-9971-9351AFD44D0B}" type="slidenum">
              <a:rPr lang="en-GB" altLang="en-US"/>
              <a:pPr/>
              <a:t>50</a:t>
            </a:fld>
            <a:endParaRPr lang="en-GB" altLang="en-US"/>
          </a:p>
        </p:txBody>
      </p:sp>
      <p:sp>
        <p:nvSpPr>
          <p:cNvPr id="90114" name="Rectangle 2">
            <a:extLst>
              <a:ext uri="{FF2B5EF4-FFF2-40B4-BE49-F238E27FC236}">
                <a16:creationId xmlns:a16="http://schemas.microsoft.com/office/drawing/2014/main" id="{4CD8BF29-5972-4A1D-A9ED-07FD9265A788}"/>
              </a:ext>
            </a:extLst>
          </p:cNvPr>
          <p:cNvSpPr>
            <a:spLocks noGrp="1" noRot="1" noChangeAspect="1" noChangeArrowheads="1" noTextEdit="1"/>
          </p:cNvSpPr>
          <p:nvPr>
            <p:ph type="sldImg"/>
          </p:nvPr>
        </p:nvSpPr>
        <p:spPr>
          <a:xfrm>
            <a:off x="395288" y="692150"/>
            <a:ext cx="6146800" cy="3457575"/>
          </a:xfrm>
        </p:spPr>
      </p:sp>
      <p:sp>
        <p:nvSpPr>
          <p:cNvPr id="90115" name="Rectangle 3">
            <a:extLst>
              <a:ext uri="{FF2B5EF4-FFF2-40B4-BE49-F238E27FC236}">
                <a16:creationId xmlns:a16="http://schemas.microsoft.com/office/drawing/2014/main" id="{FE98500F-9EBC-42C0-B1BA-9F1C140A5295}"/>
              </a:ext>
            </a:extLst>
          </p:cNvPr>
          <p:cNvSpPr>
            <a:spLocks noGrp="1" noChangeArrowheads="1"/>
          </p:cNvSpPr>
          <p:nvPr>
            <p:ph type="body" idx="1"/>
          </p:nvPr>
        </p:nvSpPr>
        <p:spPr>
          <a:xfrm>
            <a:off x="925513" y="4379913"/>
            <a:ext cx="5086350" cy="4148137"/>
          </a:xfrm>
        </p:spPr>
        <p:txBody>
          <a:bodyP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704FCAF-9FD3-4840-B275-08E0AAE8B5E9}"/>
              </a:ext>
            </a:extLst>
          </p:cNvPr>
          <p:cNvSpPr>
            <a:spLocks noGrp="1" noChangeArrowheads="1"/>
          </p:cNvSpPr>
          <p:nvPr>
            <p:ph type="sldNum"/>
          </p:nvPr>
        </p:nvSpPr>
        <p:spPr>
          <a:ln/>
        </p:spPr>
        <p:txBody>
          <a:bodyPr/>
          <a:lstStyle/>
          <a:p>
            <a:fld id="{2BF78486-295D-4344-BC90-A4B3CB047F0D}" type="slidenum">
              <a:rPr lang="en-GB" altLang="en-US"/>
              <a:pPr/>
              <a:t>51</a:t>
            </a:fld>
            <a:endParaRPr lang="en-GB" altLang="en-US"/>
          </a:p>
        </p:txBody>
      </p:sp>
      <p:sp>
        <p:nvSpPr>
          <p:cNvPr id="98306" name="Rectangle 2">
            <a:extLst>
              <a:ext uri="{FF2B5EF4-FFF2-40B4-BE49-F238E27FC236}">
                <a16:creationId xmlns:a16="http://schemas.microsoft.com/office/drawing/2014/main" id="{7BCC6DC4-4640-40A8-B170-A7C90F2067FF}"/>
              </a:ext>
            </a:extLst>
          </p:cNvPr>
          <p:cNvSpPr>
            <a:spLocks noGrp="1" noRot="1" noChangeAspect="1" noChangeArrowheads="1" noTextEdit="1"/>
          </p:cNvSpPr>
          <p:nvPr>
            <p:ph type="sldImg"/>
          </p:nvPr>
        </p:nvSpPr>
        <p:spPr>
          <a:xfrm>
            <a:off x="395288" y="692150"/>
            <a:ext cx="6146800" cy="3457575"/>
          </a:xfrm>
        </p:spPr>
      </p:sp>
      <p:sp>
        <p:nvSpPr>
          <p:cNvPr id="98307" name="Rectangle 3">
            <a:extLst>
              <a:ext uri="{FF2B5EF4-FFF2-40B4-BE49-F238E27FC236}">
                <a16:creationId xmlns:a16="http://schemas.microsoft.com/office/drawing/2014/main" id="{F8C15B92-4C01-4A71-ABF2-FAD00BC4AA38}"/>
              </a:ext>
            </a:extLst>
          </p:cNvPr>
          <p:cNvSpPr>
            <a:spLocks noGrp="1" noChangeArrowheads="1"/>
          </p:cNvSpPr>
          <p:nvPr>
            <p:ph type="body" idx="1"/>
          </p:nvPr>
        </p:nvSpPr>
        <p:spPr>
          <a:xfrm>
            <a:off x="925513" y="4379913"/>
            <a:ext cx="5086350" cy="4148137"/>
          </a:xfrm>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D15A0A8-6E46-455E-83F2-D654D7B0DEF2}"/>
              </a:ext>
            </a:extLst>
          </p:cNvPr>
          <p:cNvSpPr>
            <a:spLocks noGrp="1" noChangeArrowheads="1"/>
          </p:cNvSpPr>
          <p:nvPr>
            <p:ph type="sldNum"/>
          </p:nvPr>
        </p:nvSpPr>
        <p:spPr>
          <a:ln/>
        </p:spPr>
        <p:txBody>
          <a:bodyPr/>
          <a:lstStyle/>
          <a:p>
            <a:fld id="{82A1A74E-8D6F-482B-A9D4-2757C63E04F8}" type="slidenum">
              <a:rPr lang="en-GB" altLang="en-US"/>
              <a:pPr/>
              <a:t>9</a:t>
            </a:fld>
            <a:endParaRPr lang="en-GB" altLang="en-US"/>
          </a:p>
        </p:txBody>
      </p:sp>
      <p:sp>
        <p:nvSpPr>
          <p:cNvPr id="34817" name="Text Box 1">
            <a:extLst>
              <a:ext uri="{FF2B5EF4-FFF2-40B4-BE49-F238E27FC236}">
                <a16:creationId xmlns:a16="http://schemas.microsoft.com/office/drawing/2014/main" id="{9FB6AC1B-8D45-4F68-9D84-39DAD73E3279}"/>
              </a:ext>
            </a:extLst>
          </p:cNvPr>
          <p:cNvSpPr txBox="1">
            <a:spLocks noChangeArrowheads="1"/>
          </p:cNvSpPr>
          <p:nvPr/>
        </p:nvSpPr>
        <p:spPr bwMode="auto">
          <a:xfrm>
            <a:off x="1162050" y="690563"/>
            <a:ext cx="4610100" cy="3457575"/>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34818" name="Rectangle 2">
            <a:extLst>
              <a:ext uri="{FF2B5EF4-FFF2-40B4-BE49-F238E27FC236}">
                <a16:creationId xmlns:a16="http://schemas.microsoft.com/office/drawing/2014/main" id="{630A0C33-BAA6-40B5-B912-744E64A14E97}"/>
              </a:ext>
            </a:extLst>
          </p:cNvPr>
          <p:cNvSpPr txBox="1">
            <a:spLocks noGrp="1" noChangeArrowheads="1"/>
          </p:cNvSpPr>
          <p:nvPr>
            <p:ph type="body"/>
          </p:nvPr>
        </p:nvSpPr>
        <p:spPr bwMode="auto">
          <a:xfrm>
            <a:off x="693738" y="4378325"/>
            <a:ext cx="5548312" cy="4146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A0DCE11-7099-4EB3-88C5-D27C5ABBD445}"/>
              </a:ext>
            </a:extLst>
          </p:cNvPr>
          <p:cNvSpPr>
            <a:spLocks noGrp="1" noChangeArrowheads="1"/>
          </p:cNvSpPr>
          <p:nvPr>
            <p:ph type="sldNum"/>
          </p:nvPr>
        </p:nvSpPr>
        <p:spPr>
          <a:ln/>
        </p:spPr>
        <p:txBody>
          <a:bodyPr/>
          <a:lstStyle/>
          <a:p>
            <a:fld id="{165B0547-25E4-4862-AF51-58D2022201FD}" type="slidenum">
              <a:rPr lang="en-GB" altLang="en-US"/>
              <a:pPr/>
              <a:t>10</a:t>
            </a:fld>
            <a:endParaRPr lang="en-GB" altLang="en-US"/>
          </a:p>
        </p:txBody>
      </p:sp>
      <p:sp>
        <p:nvSpPr>
          <p:cNvPr id="40961" name="Text Box 1">
            <a:extLst>
              <a:ext uri="{FF2B5EF4-FFF2-40B4-BE49-F238E27FC236}">
                <a16:creationId xmlns:a16="http://schemas.microsoft.com/office/drawing/2014/main" id="{AE03CCD9-079B-4693-AF43-229DF71788B7}"/>
              </a:ext>
            </a:extLst>
          </p:cNvPr>
          <p:cNvSpPr txBox="1">
            <a:spLocks noChangeArrowheads="1"/>
          </p:cNvSpPr>
          <p:nvPr/>
        </p:nvSpPr>
        <p:spPr bwMode="auto">
          <a:xfrm>
            <a:off x="1162050" y="690563"/>
            <a:ext cx="4610100" cy="3457575"/>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GB"/>
          </a:p>
        </p:txBody>
      </p:sp>
      <p:sp>
        <p:nvSpPr>
          <p:cNvPr id="40962" name="Rectangle 2">
            <a:extLst>
              <a:ext uri="{FF2B5EF4-FFF2-40B4-BE49-F238E27FC236}">
                <a16:creationId xmlns:a16="http://schemas.microsoft.com/office/drawing/2014/main" id="{574B0F19-2E8D-47CC-BBFF-5A9EB217542F}"/>
              </a:ext>
            </a:extLst>
          </p:cNvPr>
          <p:cNvSpPr txBox="1">
            <a:spLocks noGrp="1" noChangeArrowheads="1"/>
          </p:cNvSpPr>
          <p:nvPr>
            <p:ph type="body"/>
          </p:nvPr>
        </p:nvSpPr>
        <p:spPr bwMode="auto">
          <a:xfrm>
            <a:off x="693738" y="4378325"/>
            <a:ext cx="5548312" cy="41465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56A0040-F6E9-4AEC-8F6C-EFBE5DB6B17A}"/>
              </a:ext>
            </a:extLst>
          </p:cNvPr>
          <p:cNvSpPr>
            <a:spLocks noGrp="1" noChangeArrowheads="1"/>
          </p:cNvSpPr>
          <p:nvPr>
            <p:ph type="sldNum"/>
          </p:nvPr>
        </p:nvSpPr>
        <p:spPr>
          <a:ln/>
        </p:spPr>
        <p:txBody>
          <a:bodyPr/>
          <a:lstStyle/>
          <a:p>
            <a:fld id="{FA679487-D581-47FB-A649-2FE85411059A}" type="slidenum">
              <a:rPr lang="en-GB" altLang="en-US"/>
              <a:pPr/>
              <a:t>11</a:t>
            </a:fld>
            <a:endParaRPr lang="en-GB" altLang="en-US"/>
          </a:p>
        </p:txBody>
      </p:sp>
      <p:sp>
        <p:nvSpPr>
          <p:cNvPr id="75778" name="Rectangle 2">
            <a:extLst>
              <a:ext uri="{FF2B5EF4-FFF2-40B4-BE49-F238E27FC236}">
                <a16:creationId xmlns:a16="http://schemas.microsoft.com/office/drawing/2014/main" id="{C12A3DAF-8621-429D-B77E-48E79E7391DC}"/>
              </a:ext>
            </a:extLst>
          </p:cNvPr>
          <p:cNvSpPr>
            <a:spLocks noGrp="1" noRot="1" noChangeAspect="1" noChangeArrowheads="1" noTextEdit="1"/>
          </p:cNvSpPr>
          <p:nvPr>
            <p:ph type="sldImg"/>
          </p:nvPr>
        </p:nvSpPr>
        <p:spPr>
          <a:xfrm>
            <a:off x="395288" y="692150"/>
            <a:ext cx="6146800" cy="3457575"/>
          </a:xfrm>
        </p:spPr>
      </p:sp>
      <p:sp>
        <p:nvSpPr>
          <p:cNvPr id="75779" name="Rectangle 3">
            <a:extLst>
              <a:ext uri="{FF2B5EF4-FFF2-40B4-BE49-F238E27FC236}">
                <a16:creationId xmlns:a16="http://schemas.microsoft.com/office/drawing/2014/main" id="{69CBEF8A-CE15-4CE0-954D-326B68CEA6ED}"/>
              </a:ext>
            </a:extLst>
          </p:cNvPr>
          <p:cNvSpPr>
            <a:spLocks noGrp="1" noChangeArrowheads="1"/>
          </p:cNvSpPr>
          <p:nvPr>
            <p:ph type="body" idx="1"/>
          </p:nvPr>
        </p:nvSpPr>
        <p:spPr>
          <a:xfrm>
            <a:off x="925513" y="4379913"/>
            <a:ext cx="5086350" cy="4148137"/>
          </a:xfrm>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57F1DF0-A521-4F93-80FD-A4AE47291835}"/>
              </a:ext>
            </a:extLst>
          </p:cNvPr>
          <p:cNvSpPr>
            <a:spLocks noGrp="1" noChangeArrowheads="1"/>
          </p:cNvSpPr>
          <p:nvPr>
            <p:ph type="sldNum"/>
          </p:nvPr>
        </p:nvSpPr>
        <p:spPr>
          <a:ln/>
        </p:spPr>
        <p:txBody>
          <a:bodyPr/>
          <a:lstStyle/>
          <a:p>
            <a:fld id="{F8B5679A-C574-4901-86FA-1FDBAFF20D0D}" type="slidenum">
              <a:rPr lang="en-GB" altLang="en-US"/>
              <a:pPr/>
              <a:t>12</a:t>
            </a:fld>
            <a:endParaRPr lang="en-GB" altLang="en-US"/>
          </a:p>
        </p:txBody>
      </p:sp>
      <p:sp>
        <p:nvSpPr>
          <p:cNvPr id="77826" name="Rectangle 2">
            <a:extLst>
              <a:ext uri="{FF2B5EF4-FFF2-40B4-BE49-F238E27FC236}">
                <a16:creationId xmlns:a16="http://schemas.microsoft.com/office/drawing/2014/main" id="{87748D3D-32DD-49B9-B2E3-06DEDEBB1249}"/>
              </a:ext>
            </a:extLst>
          </p:cNvPr>
          <p:cNvSpPr>
            <a:spLocks noGrp="1" noRot="1" noChangeAspect="1" noChangeArrowheads="1" noTextEdit="1"/>
          </p:cNvSpPr>
          <p:nvPr>
            <p:ph type="sldImg"/>
          </p:nvPr>
        </p:nvSpPr>
        <p:spPr>
          <a:xfrm>
            <a:off x="395288" y="692150"/>
            <a:ext cx="6146800" cy="3457575"/>
          </a:xfrm>
        </p:spPr>
      </p:sp>
      <p:sp>
        <p:nvSpPr>
          <p:cNvPr id="77827" name="Rectangle 3">
            <a:extLst>
              <a:ext uri="{FF2B5EF4-FFF2-40B4-BE49-F238E27FC236}">
                <a16:creationId xmlns:a16="http://schemas.microsoft.com/office/drawing/2014/main" id="{0587A70F-C7C2-4E08-B4CE-3158DBE51C94}"/>
              </a:ext>
            </a:extLst>
          </p:cNvPr>
          <p:cNvSpPr>
            <a:spLocks noGrp="1" noChangeArrowheads="1"/>
          </p:cNvSpPr>
          <p:nvPr>
            <p:ph type="body" idx="1"/>
          </p:nvPr>
        </p:nvSpPr>
        <p:spPr>
          <a:xfrm>
            <a:off x="925513" y="4379913"/>
            <a:ext cx="5086350" cy="4148137"/>
          </a:xfrm>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Need three</a:t>
            </a:r>
            <a:r>
              <a:rPr lang="en-GB" baseline="0" dirty="0"/>
              <a:t> measures to completely describe the joint probability distribution</a:t>
            </a:r>
            <a:r>
              <a:rPr lang="en-GB" dirty="0"/>
              <a:t> (n is the denominator)</a:t>
            </a:r>
            <a:endParaRPr lang="en-GB" baseline="0" dirty="0"/>
          </a:p>
        </p:txBody>
      </p:sp>
      <p:sp>
        <p:nvSpPr>
          <p:cNvPr id="4" name="Slide Number Placeholder 3"/>
          <p:cNvSpPr>
            <a:spLocks noGrp="1"/>
          </p:cNvSpPr>
          <p:nvPr>
            <p:ph type="sldNum" sz="quarter" idx="10"/>
          </p:nvPr>
        </p:nvSpPr>
        <p:spPr/>
        <p:txBody>
          <a:bodyPr/>
          <a:lstStyle/>
          <a:p>
            <a:fld id="{1BCA1B17-EB30-4BF0-9D54-D00EC15AF5F0}" type="slidenum">
              <a:rPr lang="en-US" smtClean="0"/>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Base rate is a property of the climatology of the observations, not of the forecasting system. So although it’s of interest to see how forecast performance </a:t>
            </a:r>
            <a:r>
              <a:rPr lang="en-GB" i="1" dirty="0"/>
              <a:t>varies </a:t>
            </a:r>
            <a:r>
              <a:rPr lang="en-GB" dirty="0"/>
              <a:t>with base rate, it doesn’t tell us anything about the quality of our forecasts.</a:t>
            </a:r>
            <a:endParaRPr lang="en-GB" i="1" dirty="0"/>
          </a:p>
          <a:p>
            <a:endParaRPr lang="en-GB" dirty="0"/>
          </a:p>
          <a:p>
            <a:r>
              <a:rPr lang="en-GB" i="1" dirty="0"/>
              <a:t>If</a:t>
            </a:r>
            <a:r>
              <a:rPr lang="en-GB" dirty="0"/>
              <a:t>  forecasts were unbiased, we’d also remove</a:t>
            </a:r>
            <a:r>
              <a:rPr lang="en-GB" baseline="0" dirty="0"/>
              <a:t> one degree of freedom.</a:t>
            </a:r>
          </a:p>
          <a:p>
            <a:r>
              <a:rPr lang="en-GB" baseline="0" dirty="0"/>
              <a:t>But they often aren’t unbiased -- can exhibit substantial bias, especially at more extreme thresholds.</a:t>
            </a:r>
            <a:endParaRPr lang="en-GB" dirty="0"/>
          </a:p>
          <a:p>
            <a:endParaRPr lang="en-GB" dirty="0"/>
          </a:p>
        </p:txBody>
      </p:sp>
      <p:sp>
        <p:nvSpPr>
          <p:cNvPr id="4" name="Slide Number Placeholder 3"/>
          <p:cNvSpPr>
            <a:spLocks noGrp="1"/>
          </p:cNvSpPr>
          <p:nvPr>
            <p:ph type="sldNum" sz="quarter" idx="10"/>
          </p:nvPr>
        </p:nvSpPr>
        <p:spPr/>
        <p:txBody>
          <a:bodyPr/>
          <a:lstStyle/>
          <a:p>
            <a:fld id="{1BCA1B17-EB30-4BF0-9D54-D00EC15AF5F0}"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option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AB718E9-3F82-424E-ABA2-5A93833597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1294" cy="5153227"/>
          </a:xfrm>
          <a:prstGeom prst="rect">
            <a:avLst/>
          </a:prstGeom>
        </p:spPr>
      </p:pic>
      <p:sp>
        <p:nvSpPr>
          <p:cNvPr id="2" name="Title 1"/>
          <p:cNvSpPr>
            <a:spLocks noGrp="1"/>
          </p:cNvSpPr>
          <p:nvPr>
            <p:ph type="ctrTitle"/>
          </p:nvPr>
        </p:nvSpPr>
        <p:spPr>
          <a:xfrm>
            <a:off x="252000" y="698400"/>
            <a:ext cx="5016036" cy="1157696"/>
          </a:xfrm>
        </p:spPr>
        <p:txBody>
          <a:bodyPr anchor="b">
            <a:normAutofit/>
          </a:bodyPr>
          <a:lstStyle>
            <a:lvl1pPr algn="l">
              <a:defRPr sz="320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252000" y="2129051"/>
            <a:ext cx="4333648" cy="1814299"/>
          </a:xfrm>
        </p:spPr>
        <p:txBody>
          <a:bodyPr/>
          <a:lstStyle>
            <a:lvl1pPr marL="0" indent="0" algn="l">
              <a:buNone/>
              <a:defRPr sz="1800">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8" name="Rectangle 7"/>
          <p:cNvSpPr/>
          <p:nvPr userDrawn="1"/>
        </p:nvSpPr>
        <p:spPr>
          <a:xfrm>
            <a:off x="0" y="4735773"/>
            <a:ext cx="9144000" cy="40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l" defTabSz="450850">
              <a:tabLst/>
            </a:pPr>
            <a:r>
              <a:rPr lang="fr-BE" sz="800" dirty="0">
                <a:solidFill>
                  <a:schemeClr val="bg2"/>
                </a:solidFill>
              </a:rPr>
              <a:t>www.metoffice.gov.uk	</a:t>
            </a:r>
            <a:endParaRPr lang="en-GB" sz="800" dirty="0">
              <a:solidFill>
                <a:schemeClr val="bg2"/>
              </a:solidFill>
            </a:endParaRPr>
          </a:p>
        </p:txBody>
      </p:sp>
      <p:sp>
        <p:nvSpPr>
          <p:cNvPr id="9" name="Rectangle 8"/>
          <p:cNvSpPr/>
          <p:nvPr userDrawn="1"/>
        </p:nvSpPr>
        <p:spPr>
          <a:xfrm>
            <a:off x="4217158" y="4735773"/>
            <a:ext cx="4926842" cy="40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r" defTabSz="450850">
              <a:tabLst/>
            </a:pPr>
            <a:r>
              <a:rPr lang="fr-BE" sz="800" dirty="0">
                <a:solidFill>
                  <a:schemeClr val="bg2"/>
                </a:solidFill>
              </a:rPr>
              <a:t>© Crown Copyright</a:t>
            </a:r>
            <a:r>
              <a:rPr lang="fr-BE" sz="800" baseline="0" dirty="0">
                <a:solidFill>
                  <a:schemeClr val="bg2"/>
                </a:solidFill>
              </a:rPr>
              <a:t> 2021, Met Office</a:t>
            </a:r>
            <a:endParaRPr lang="en-GB" sz="800" dirty="0">
              <a:solidFill>
                <a:schemeClr val="bg2"/>
              </a:solidFill>
            </a:endParaRPr>
          </a:p>
        </p:txBody>
      </p:sp>
      <p:pic>
        <p:nvPicPr>
          <p:cNvPr id="10" name="MO_MASTER_for_dark_backg_RBG.png"/>
          <p:cNvPicPr>
            <a:picLocks noChangeAspect="1"/>
          </p:cNvPicPr>
          <p:nvPr userDrawn="1"/>
        </p:nvPicPr>
        <p:blipFill>
          <a:blip r:embed="rId3" cstate="print"/>
          <a:stretch>
            <a:fillRect/>
          </a:stretch>
        </p:blipFill>
        <p:spPr>
          <a:xfrm>
            <a:off x="183600" y="54000"/>
            <a:ext cx="1803780" cy="565650"/>
          </a:xfrm>
          <a:prstGeom prst="rect">
            <a:avLst/>
          </a:prstGeom>
          <a:ln w="12700">
            <a:miter lim="400000"/>
          </a:ln>
        </p:spPr>
      </p:pic>
    </p:spTree>
    <p:extLst>
      <p:ext uri="{BB962C8B-B14F-4D97-AF65-F5344CB8AC3E}">
        <p14:creationId xmlns:p14="http://schemas.microsoft.com/office/powerpoint/2010/main" val="1936347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2 columns third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2000" y="1548000"/>
            <a:ext cx="5670000" cy="3060000"/>
          </a:xfrm>
        </p:spPr>
        <p:txBody>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2000" y="1548000"/>
            <a:ext cx="2700000" cy="3060000"/>
          </a:xfrm>
        </p:spPr>
        <p:txBody>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6057352" y="1548000"/>
            <a:ext cx="0" cy="306000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5" name="Slide Number Placeholder 4"/>
          <p:cNvSpPr>
            <a:spLocks noGrp="1"/>
          </p:cNvSpPr>
          <p:nvPr>
            <p:ph type="sldNum" sz="quarter" idx="10"/>
          </p:nvPr>
        </p:nvSpPr>
        <p:spPr/>
        <p:txBody>
          <a:bodyPr/>
          <a:lstStyle/>
          <a:p>
            <a:fld id="{E5F9FE41-C8F9-47EF-94C3-C489748B47D0}" type="slidenum">
              <a:rPr lang="en-GB" smtClean="0"/>
              <a:pPr/>
              <a:t>‹#›</a:t>
            </a:fld>
            <a:endParaRPr lang="en-GB" dirty="0"/>
          </a:p>
        </p:txBody>
      </p:sp>
    </p:spTree>
    <p:extLst>
      <p:ext uri="{BB962C8B-B14F-4D97-AF65-F5344CB8AC3E}">
        <p14:creationId xmlns:p14="http://schemas.microsoft.com/office/powerpoint/2010/main" val="3219481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2000" y="1548000"/>
            <a:ext cx="2700000" cy="3060000"/>
          </a:xfrm>
        </p:spPr>
        <p:txBody>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2000" y="1548000"/>
            <a:ext cx="2700000" cy="3060000"/>
          </a:xfrm>
        </p:spPr>
        <p:txBody>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3093513" y="1548000"/>
            <a:ext cx="0" cy="306000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6" name="Content Placeholder 3"/>
          <p:cNvSpPr>
            <a:spLocks noGrp="1"/>
          </p:cNvSpPr>
          <p:nvPr>
            <p:ph sz="half" idx="10"/>
          </p:nvPr>
        </p:nvSpPr>
        <p:spPr>
          <a:xfrm>
            <a:off x="3222000" y="1548000"/>
            <a:ext cx="2700000" cy="3060000"/>
          </a:xfrm>
        </p:spPr>
        <p:txBody>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6057352" y="1548000"/>
            <a:ext cx="0" cy="306000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5" name="Slide Number Placeholder 4"/>
          <p:cNvSpPr>
            <a:spLocks noGrp="1"/>
          </p:cNvSpPr>
          <p:nvPr>
            <p:ph type="sldNum" sz="quarter" idx="11"/>
          </p:nvPr>
        </p:nvSpPr>
        <p:spPr/>
        <p:txBody>
          <a:bodyPr/>
          <a:lstStyle/>
          <a:p>
            <a:fld id="{E5F9FE41-C8F9-47EF-94C3-C489748B47D0}" type="slidenum">
              <a:rPr lang="en-GB" smtClean="0"/>
              <a:pPr/>
              <a:t>‹#›</a:t>
            </a:fld>
            <a:endParaRPr lang="en-GB" dirty="0"/>
          </a:p>
        </p:txBody>
      </p:sp>
    </p:spTree>
    <p:extLst>
      <p:ext uri="{BB962C8B-B14F-4D97-AF65-F5344CB8AC3E}">
        <p14:creationId xmlns:p14="http://schemas.microsoft.com/office/powerpoint/2010/main" val="1770483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 1 column + image">
    <p:spTree>
      <p:nvGrpSpPr>
        <p:cNvPr id="1" name=""/>
        <p:cNvGrpSpPr/>
        <p:nvPr/>
      </p:nvGrpSpPr>
      <p:grpSpPr>
        <a:xfrm>
          <a:off x="0" y="0"/>
          <a:ext cx="0" cy="0"/>
          <a:chOff x="0" y="0"/>
          <a:chExt cx="0" cy="0"/>
        </a:xfrm>
      </p:grpSpPr>
      <p:sp>
        <p:nvSpPr>
          <p:cNvPr id="2" name="Title 1"/>
          <p:cNvSpPr>
            <a:spLocks noGrp="1"/>
          </p:cNvSpPr>
          <p:nvPr>
            <p:ph type="title"/>
          </p:nvPr>
        </p:nvSpPr>
        <p:spPr>
          <a:xfrm>
            <a:off x="252000" y="699740"/>
            <a:ext cx="4087988" cy="5760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52000" y="1548000"/>
            <a:ext cx="4087988" cy="3060000"/>
          </a:xfrm>
        </p:spPr>
        <p:txBody>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userDrawn="1"/>
        </p:nvSpPr>
        <p:spPr>
          <a:xfrm>
            <a:off x="4562272" y="1"/>
            <a:ext cx="4572000" cy="4716780"/>
          </a:xfrm>
          <a:prstGeom prst="rect">
            <a:avLst/>
          </a:prstGeom>
          <a:solidFill>
            <a:schemeClr val="tx1">
              <a:lumMod val="10000"/>
              <a:lumOff val="90000"/>
            </a:schemeClr>
          </a:solidFill>
          <a:ln>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p:cNvSpPr>
            <a:spLocks noGrp="1"/>
          </p:cNvSpPr>
          <p:nvPr>
            <p:ph type="sldNum" sz="quarter" idx="10"/>
          </p:nvPr>
        </p:nvSpPr>
        <p:spPr/>
        <p:txBody>
          <a:bodyPr/>
          <a:lstStyle/>
          <a:p>
            <a:fld id="{E5F9FE41-C8F9-47EF-94C3-C489748B47D0}" type="slidenum">
              <a:rPr lang="en-GB" smtClean="0"/>
              <a:pPr/>
              <a:t>‹#›</a:t>
            </a:fld>
            <a:endParaRPr lang="en-GB" dirty="0"/>
          </a:p>
        </p:txBody>
      </p:sp>
    </p:spTree>
    <p:extLst>
      <p:ext uri="{BB962C8B-B14F-4D97-AF65-F5344CB8AC3E}">
        <p14:creationId xmlns:p14="http://schemas.microsoft.com/office/powerpoint/2010/main" val="1055971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Content -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E5F9FE41-C8F9-47EF-94C3-C489748B47D0}" type="slidenum">
              <a:rPr lang="en-GB" smtClean="0"/>
              <a:pPr/>
              <a:t>‹#›</a:t>
            </a:fld>
            <a:endParaRPr lang="en-GB" dirty="0"/>
          </a:p>
        </p:txBody>
      </p:sp>
    </p:spTree>
    <p:extLst>
      <p:ext uri="{BB962C8B-B14F-4D97-AF65-F5344CB8AC3E}">
        <p14:creationId xmlns:p14="http://schemas.microsoft.com/office/powerpoint/2010/main" val="25043475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 full image">
    <p:spTree>
      <p:nvGrpSpPr>
        <p:cNvPr id="1" name=""/>
        <p:cNvGrpSpPr/>
        <p:nvPr/>
      </p:nvGrpSpPr>
      <p:grpSpPr>
        <a:xfrm>
          <a:off x="0" y="0"/>
          <a:ext cx="0" cy="0"/>
          <a:chOff x="0" y="0"/>
          <a:chExt cx="0" cy="0"/>
        </a:xfrm>
      </p:grpSpPr>
      <p:sp>
        <p:nvSpPr>
          <p:cNvPr id="5" name="Rectangle 4"/>
          <p:cNvSpPr/>
          <p:nvPr userDrawn="1"/>
        </p:nvSpPr>
        <p:spPr>
          <a:xfrm>
            <a:off x="0" y="709468"/>
            <a:ext cx="9144000" cy="4022385"/>
          </a:xfrm>
          <a:prstGeom prst="rect">
            <a:avLst/>
          </a:prstGeom>
          <a:solidFill>
            <a:schemeClr val="tx1">
              <a:lumMod val="10000"/>
              <a:lumOff val="90000"/>
            </a:schemeClr>
          </a:solidFill>
          <a:ln>
            <a:solidFill>
              <a:schemeClr val="tx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icture Placeholder 7"/>
          <p:cNvSpPr>
            <a:spLocks noGrp="1"/>
          </p:cNvSpPr>
          <p:nvPr>
            <p:ph type="pic" sz="quarter" idx="10"/>
          </p:nvPr>
        </p:nvSpPr>
        <p:spPr>
          <a:xfrm>
            <a:off x="252413" y="818866"/>
            <a:ext cx="8639175" cy="3789647"/>
          </a:xfrm>
        </p:spPr>
        <p:txBody>
          <a:bodyPr/>
          <a:lstStyle/>
          <a:p>
            <a:r>
              <a:rPr lang="en-US"/>
              <a:t>Click icon to add picture</a:t>
            </a:r>
            <a:endParaRPr lang="en-GB" dirty="0"/>
          </a:p>
        </p:txBody>
      </p:sp>
      <p:sp>
        <p:nvSpPr>
          <p:cNvPr id="2" name="Slide Number Placeholder 1"/>
          <p:cNvSpPr>
            <a:spLocks noGrp="1"/>
          </p:cNvSpPr>
          <p:nvPr>
            <p:ph type="sldNum" sz="quarter" idx="11"/>
          </p:nvPr>
        </p:nvSpPr>
        <p:spPr/>
        <p:txBody>
          <a:bodyPr/>
          <a:lstStyle/>
          <a:p>
            <a:fld id="{E5F9FE41-C8F9-47EF-94C3-C489748B47D0}" type="slidenum">
              <a:rPr lang="en-GB" smtClean="0"/>
              <a:pPr/>
              <a:t>‹#›</a:t>
            </a:fld>
            <a:endParaRPr lang="en-GB" dirty="0"/>
          </a:p>
        </p:txBody>
      </p:sp>
    </p:spTree>
    <p:extLst>
      <p:ext uri="{BB962C8B-B14F-4D97-AF65-F5344CB8AC3E}">
        <p14:creationId xmlns:p14="http://schemas.microsoft.com/office/powerpoint/2010/main" val="2532173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ontent - 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5F9FE41-C8F9-47EF-94C3-C489748B47D0}" type="slidenum">
              <a:rPr lang="en-GB" smtClean="0"/>
              <a:pPr/>
              <a:t>‹#›</a:t>
            </a:fld>
            <a:endParaRPr lang="en-GB" dirty="0"/>
          </a:p>
        </p:txBody>
      </p:sp>
    </p:spTree>
    <p:extLst>
      <p:ext uri="{BB962C8B-B14F-4D97-AF65-F5344CB8AC3E}">
        <p14:creationId xmlns:p14="http://schemas.microsoft.com/office/powerpoint/2010/main" val="1704017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ontent - really blank">
    <p:spTree>
      <p:nvGrpSpPr>
        <p:cNvPr id="1" name=""/>
        <p:cNvGrpSpPr/>
        <p:nvPr/>
      </p:nvGrpSpPr>
      <p:grpSpPr>
        <a:xfrm>
          <a:off x="0" y="0"/>
          <a:ext cx="0" cy="0"/>
          <a:chOff x="0" y="0"/>
          <a:chExt cx="0" cy="0"/>
        </a:xfrm>
      </p:grpSpPr>
      <p:sp>
        <p:nvSpPr>
          <p:cNvPr id="2" name="Rectangle 1"/>
          <p:cNvSpPr/>
          <p:nvPr userDrawn="1"/>
        </p:nvSpPr>
        <p:spPr>
          <a:xfrm>
            <a:off x="0" y="4735773"/>
            <a:ext cx="9144000" cy="407727"/>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l" defTabSz="450850">
              <a:tabLst/>
            </a:pPr>
            <a:r>
              <a:rPr lang="fr-BE" sz="800" dirty="0">
                <a:solidFill>
                  <a:schemeClr val="tx1"/>
                </a:solidFill>
              </a:rPr>
              <a:t>	</a:t>
            </a:r>
            <a:endParaRPr lang="en-GB" sz="800" dirty="0">
              <a:solidFill>
                <a:schemeClr val="tx1"/>
              </a:solidFill>
            </a:endParaRPr>
          </a:p>
        </p:txBody>
      </p:sp>
      <p:sp>
        <p:nvSpPr>
          <p:cNvPr id="4" name="Slide Number Placeholder 3"/>
          <p:cNvSpPr>
            <a:spLocks noGrp="1"/>
          </p:cNvSpPr>
          <p:nvPr>
            <p:ph type="sldNum" sz="quarter" idx="10"/>
          </p:nvPr>
        </p:nvSpPr>
        <p:spPr/>
        <p:txBody>
          <a:bodyPr/>
          <a:lstStyle/>
          <a:p>
            <a:fld id="{E5F9FE41-C8F9-47EF-94C3-C489748B47D0}" type="slidenum">
              <a:rPr lang="en-GB" smtClean="0"/>
              <a:pPr/>
              <a:t>‹#›</a:t>
            </a:fld>
            <a:endParaRPr lang="en-GB" dirty="0"/>
          </a:p>
        </p:txBody>
      </p:sp>
    </p:spTree>
    <p:extLst>
      <p:ext uri="{BB962C8B-B14F-4D97-AF65-F5344CB8AC3E}">
        <p14:creationId xmlns:p14="http://schemas.microsoft.com/office/powerpoint/2010/main" val="40310382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Divider - green">
    <p:spTree>
      <p:nvGrpSpPr>
        <p:cNvPr id="1" name=""/>
        <p:cNvGrpSpPr/>
        <p:nvPr/>
      </p:nvGrpSpPr>
      <p:grpSpPr>
        <a:xfrm>
          <a:off x="0" y="0"/>
          <a:ext cx="0" cy="0"/>
          <a:chOff x="0" y="0"/>
          <a:chExt cx="0" cy="0"/>
        </a:xfrm>
      </p:grpSpPr>
      <p:sp>
        <p:nvSpPr>
          <p:cNvPr id="6" name="Rectangle 5"/>
          <p:cNvSpPr/>
          <p:nvPr userDrawn="1"/>
        </p:nvSpPr>
        <p:spPr>
          <a:xfrm>
            <a:off x="0" y="1728000"/>
            <a:ext cx="9144000" cy="3415500"/>
          </a:xfrm>
          <a:prstGeom prst="rect">
            <a:avLst/>
          </a:prstGeom>
          <a:solidFill>
            <a:srgbClr val="C4E9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252000" y="699739"/>
            <a:ext cx="8640000" cy="900487"/>
          </a:xfrm>
        </p:spPr>
        <p:txBody>
          <a:bodyPr/>
          <a:lstStyle/>
          <a:p>
            <a:r>
              <a:rPr lang="en-US"/>
              <a:t>Click to edit Master title style</a:t>
            </a:r>
            <a:endParaRPr lang="en-US" dirty="0"/>
          </a:p>
        </p:txBody>
      </p:sp>
      <p:sp>
        <p:nvSpPr>
          <p:cNvPr id="3" name="Content Placeholder 2"/>
          <p:cNvSpPr>
            <a:spLocks noGrp="1"/>
          </p:cNvSpPr>
          <p:nvPr>
            <p:ph idx="1" hasCustomPrompt="1"/>
          </p:nvPr>
        </p:nvSpPr>
        <p:spPr>
          <a:xfrm>
            <a:off x="252000" y="1975480"/>
            <a:ext cx="8640000" cy="2632520"/>
          </a:xfrm>
        </p:spPr>
        <p:txBody>
          <a:bodyPr/>
          <a:lstStyle>
            <a:lvl1pPr marL="0" indent="0">
              <a:buNone/>
              <a:defRPr baseline="0"/>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subtitle</a:t>
            </a:r>
          </a:p>
        </p:txBody>
      </p:sp>
      <p:sp>
        <p:nvSpPr>
          <p:cNvPr id="7" name="Rectangle 6"/>
          <p:cNvSpPr/>
          <p:nvPr userDrawn="1"/>
        </p:nvSpPr>
        <p:spPr>
          <a:xfrm>
            <a:off x="0" y="4735773"/>
            <a:ext cx="9144000" cy="40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l" defTabSz="450850">
              <a:tabLst/>
            </a:pPr>
            <a:r>
              <a:rPr lang="fr-BE" sz="800" dirty="0">
                <a:solidFill>
                  <a:schemeClr val="tx1"/>
                </a:solidFill>
              </a:rPr>
              <a:t>	</a:t>
            </a:r>
            <a:endParaRPr lang="en-GB" sz="800" dirty="0">
              <a:solidFill>
                <a:schemeClr val="tx1"/>
              </a:solidFill>
            </a:endParaRPr>
          </a:p>
        </p:txBody>
      </p:sp>
      <p:sp>
        <p:nvSpPr>
          <p:cNvPr id="4" name="Slide Number Placeholder 3"/>
          <p:cNvSpPr>
            <a:spLocks noGrp="1"/>
          </p:cNvSpPr>
          <p:nvPr>
            <p:ph type="sldNum" sz="quarter" idx="10"/>
          </p:nvPr>
        </p:nvSpPr>
        <p:spPr/>
        <p:txBody>
          <a:bodyPr/>
          <a:lstStyle/>
          <a:p>
            <a:fld id="{E5F9FE41-C8F9-47EF-94C3-C489748B47D0}" type="slidenum">
              <a:rPr lang="en-GB" smtClean="0"/>
              <a:pPr/>
              <a:t>‹#›</a:t>
            </a:fld>
            <a:endParaRPr lang="en-GB" dirty="0"/>
          </a:p>
        </p:txBody>
      </p:sp>
    </p:spTree>
    <p:extLst>
      <p:ext uri="{BB962C8B-B14F-4D97-AF65-F5344CB8AC3E}">
        <p14:creationId xmlns:p14="http://schemas.microsoft.com/office/powerpoint/2010/main" val="558874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Divider - grey">
    <p:spTree>
      <p:nvGrpSpPr>
        <p:cNvPr id="1" name=""/>
        <p:cNvGrpSpPr/>
        <p:nvPr/>
      </p:nvGrpSpPr>
      <p:grpSpPr>
        <a:xfrm>
          <a:off x="0" y="0"/>
          <a:ext cx="0" cy="0"/>
          <a:chOff x="0" y="0"/>
          <a:chExt cx="0" cy="0"/>
        </a:xfrm>
      </p:grpSpPr>
      <p:sp>
        <p:nvSpPr>
          <p:cNvPr id="6" name="Rectangle 5"/>
          <p:cNvSpPr/>
          <p:nvPr userDrawn="1"/>
        </p:nvSpPr>
        <p:spPr>
          <a:xfrm>
            <a:off x="0" y="1728000"/>
            <a:ext cx="9144000" cy="3415500"/>
          </a:xfrm>
          <a:prstGeom prst="rect">
            <a:avLst/>
          </a:prstGeom>
          <a:solidFill>
            <a:srgbClr val="BBBDBF"/>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252000" y="699740"/>
            <a:ext cx="8640000" cy="900000"/>
          </a:xfrm>
        </p:spPr>
        <p:txBody>
          <a:bodyPr/>
          <a:lstStyle/>
          <a:p>
            <a:r>
              <a:rPr lang="en-US"/>
              <a:t>Click to edit Master title style</a:t>
            </a:r>
            <a:endParaRPr lang="en-US" dirty="0"/>
          </a:p>
        </p:txBody>
      </p:sp>
      <p:sp>
        <p:nvSpPr>
          <p:cNvPr id="3" name="Content Placeholder 2"/>
          <p:cNvSpPr>
            <a:spLocks noGrp="1"/>
          </p:cNvSpPr>
          <p:nvPr>
            <p:ph idx="1" hasCustomPrompt="1"/>
          </p:nvPr>
        </p:nvSpPr>
        <p:spPr>
          <a:xfrm>
            <a:off x="252000" y="1976400"/>
            <a:ext cx="8640000" cy="2631600"/>
          </a:xfrm>
        </p:spPr>
        <p:txBody>
          <a:bodyPr/>
          <a:lstStyle>
            <a:lvl1pPr marL="0" indent="0">
              <a:buNone/>
              <a:defRPr baseline="0"/>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subtitle</a:t>
            </a:r>
          </a:p>
        </p:txBody>
      </p:sp>
      <p:sp>
        <p:nvSpPr>
          <p:cNvPr id="7" name="Rectangle 6"/>
          <p:cNvSpPr/>
          <p:nvPr userDrawn="1"/>
        </p:nvSpPr>
        <p:spPr>
          <a:xfrm>
            <a:off x="0" y="4735773"/>
            <a:ext cx="9144000" cy="40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l" defTabSz="450850">
              <a:tabLst/>
            </a:pPr>
            <a:r>
              <a:rPr lang="fr-BE" sz="800" dirty="0">
                <a:solidFill>
                  <a:schemeClr val="tx1"/>
                </a:solidFill>
              </a:rPr>
              <a:t>	</a:t>
            </a:r>
            <a:endParaRPr lang="en-GB" sz="800" dirty="0">
              <a:solidFill>
                <a:schemeClr val="tx1"/>
              </a:solidFill>
            </a:endParaRPr>
          </a:p>
        </p:txBody>
      </p:sp>
      <p:sp>
        <p:nvSpPr>
          <p:cNvPr id="4" name="Slide Number Placeholder 3"/>
          <p:cNvSpPr>
            <a:spLocks noGrp="1"/>
          </p:cNvSpPr>
          <p:nvPr>
            <p:ph type="sldNum" sz="quarter" idx="10"/>
          </p:nvPr>
        </p:nvSpPr>
        <p:spPr/>
        <p:txBody>
          <a:bodyPr/>
          <a:lstStyle/>
          <a:p>
            <a:fld id="{E5F9FE41-C8F9-47EF-94C3-C489748B47D0}" type="slidenum">
              <a:rPr lang="en-GB" smtClean="0"/>
              <a:pPr/>
              <a:t>‹#›</a:t>
            </a:fld>
            <a:endParaRPr lang="en-GB" dirty="0"/>
          </a:p>
        </p:txBody>
      </p:sp>
    </p:spTree>
    <p:extLst>
      <p:ext uri="{BB962C8B-B14F-4D97-AF65-F5344CB8AC3E}">
        <p14:creationId xmlns:p14="http://schemas.microsoft.com/office/powerpoint/2010/main" val="1461375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Divider - blue">
    <p:spTree>
      <p:nvGrpSpPr>
        <p:cNvPr id="1" name=""/>
        <p:cNvGrpSpPr/>
        <p:nvPr/>
      </p:nvGrpSpPr>
      <p:grpSpPr>
        <a:xfrm>
          <a:off x="0" y="0"/>
          <a:ext cx="0" cy="0"/>
          <a:chOff x="0" y="0"/>
          <a:chExt cx="0" cy="0"/>
        </a:xfrm>
      </p:grpSpPr>
      <p:sp>
        <p:nvSpPr>
          <p:cNvPr id="6" name="Rectangle 5"/>
          <p:cNvSpPr/>
          <p:nvPr userDrawn="1"/>
        </p:nvSpPr>
        <p:spPr>
          <a:xfrm>
            <a:off x="0" y="1728000"/>
            <a:ext cx="9144000" cy="3415500"/>
          </a:xfrm>
          <a:prstGeom prst="rect">
            <a:avLst/>
          </a:prstGeom>
          <a:solidFill>
            <a:srgbClr val="359BC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252000" y="699740"/>
            <a:ext cx="8640000" cy="900000"/>
          </a:xfrm>
        </p:spPr>
        <p:txBody>
          <a:bodyPr/>
          <a:lstStyle/>
          <a:p>
            <a:r>
              <a:rPr lang="en-US"/>
              <a:t>Click to edit Master title style</a:t>
            </a:r>
            <a:endParaRPr lang="en-US" dirty="0"/>
          </a:p>
        </p:txBody>
      </p:sp>
      <p:sp>
        <p:nvSpPr>
          <p:cNvPr id="3" name="Content Placeholder 2"/>
          <p:cNvSpPr>
            <a:spLocks noGrp="1"/>
          </p:cNvSpPr>
          <p:nvPr>
            <p:ph idx="1" hasCustomPrompt="1"/>
          </p:nvPr>
        </p:nvSpPr>
        <p:spPr>
          <a:xfrm>
            <a:off x="252000" y="1976400"/>
            <a:ext cx="8640000" cy="2631600"/>
          </a:xfrm>
        </p:spPr>
        <p:txBody>
          <a:bodyPr/>
          <a:lstStyle>
            <a:lvl1pPr marL="0" indent="0">
              <a:buNone/>
              <a:defRPr baseline="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subtitle</a:t>
            </a:r>
          </a:p>
        </p:txBody>
      </p:sp>
      <p:sp>
        <p:nvSpPr>
          <p:cNvPr id="7" name="Rectangle 6"/>
          <p:cNvSpPr/>
          <p:nvPr userDrawn="1"/>
        </p:nvSpPr>
        <p:spPr>
          <a:xfrm>
            <a:off x="0" y="4735773"/>
            <a:ext cx="9144000" cy="40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l" defTabSz="450850">
              <a:tabLst/>
            </a:pPr>
            <a:r>
              <a:rPr lang="fr-BE" sz="800" dirty="0">
                <a:solidFill>
                  <a:schemeClr val="bg2"/>
                </a:solidFill>
              </a:rPr>
              <a:t>	</a:t>
            </a:r>
            <a:endParaRPr lang="en-GB" sz="800" dirty="0">
              <a:solidFill>
                <a:schemeClr val="bg2"/>
              </a:solidFill>
            </a:endParaRPr>
          </a:p>
        </p:txBody>
      </p:sp>
      <p:sp>
        <p:nvSpPr>
          <p:cNvPr id="4" name="Slide Number Placeholder 3"/>
          <p:cNvSpPr>
            <a:spLocks noGrp="1"/>
          </p:cNvSpPr>
          <p:nvPr>
            <p:ph type="sldNum" sz="quarter" idx="10"/>
          </p:nvPr>
        </p:nvSpPr>
        <p:spPr/>
        <p:txBody>
          <a:bodyPr/>
          <a:lstStyle/>
          <a:p>
            <a:fld id="{E5F9FE41-C8F9-47EF-94C3-C489748B47D0}" type="slidenum">
              <a:rPr lang="en-GB" smtClean="0"/>
              <a:pPr/>
              <a:t>‹#›</a:t>
            </a:fld>
            <a:endParaRPr lang="en-GB" dirty="0"/>
          </a:p>
        </p:txBody>
      </p:sp>
    </p:spTree>
    <p:extLst>
      <p:ext uri="{BB962C8B-B14F-4D97-AF65-F5344CB8AC3E}">
        <p14:creationId xmlns:p14="http://schemas.microsoft.com/office/powerpoint/2010/main" val="355211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 option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AB718E9-3F82-424E-ABA2-5A93833597BA}"/>
              </a:ext>
            </a:extLst>
          </p:cNvPr>
          <p:cNvPicPr>
            <a:picLocks noChangeAspect="1"/>
          </p:cNvPicPr>
          <p:nvPr userDrawn="1"/>
        </p:nvPicPr>
        <p:blipFill>
          <a:blip r:embed="rId2" cstate="print"/>
          <a:stretch>
            <a:fillRect/>
          </a:stretch>
        </p:blipFill>
        <p:spPr>
          <a:xfrm>
            <a:off x="0" y="0"/>
            <a:ext cx="9161294" cy="5153228"/>
          </a:xfrm>
          <a:prstGeom prst="rect">
            <a:avLst/>
          </a:prstGeom>
        </p:spPr>
      </p:pic>
      <p:sp>
        <p:nvSpPr>
          <p:cNvPr id="2" name="Title 1"/>
          <p:cNvSpPr>
            <a:spLocks noGrp="1"/>
          </p:cNvSpPr>
          <p:nvPr>
            <p:ph type="ctrTitle"/>
          </p:nvPr>
        </p:nvSpPr>
        <p:spPr>
          <a:xfrm>
            <a:off x="252000" y="698400"/>
            <a:ext cx="5016036" cy="1157696"/>
          </a:xfrm>
        </p:spPr>
        <p:txBody>
          <a:bodyPr anchor="b">
            <a:normAutofit/>
          </a:bodyPr>
          <a:lstStyle>
            <a:lvl1pPr algn="l">
              <a:defRPr sz="320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252000" y="2129051"/>
            <a:ext cx="4333648" cy="1814299"/>
          </a:xfrm>
        </p:spPr>
        <p:txBody>
          <a:bodyPr/>
          <a:lstStyle>
            <a:lvl1pPr marL="0" indent="0" algn="l">
              <a:buNone/>
              <a:defRPr sz="1800">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8" name="Rectangle 7"/>
          <p:cNvSpPr/>
          <p:nvPr userDrawn="1"/>
        </p:nvSpPr>
        <p:spPr>
          <a:xfrm>
            <a:off x="0" y="4735773"/>
            <a:ext cx="9144000" cy="40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l" defTabSz="450850">
              <a:tabLst/>
            </a:pPr>
            <a:r>
              <a:rPr lang="fr-BE" sz="800" dirty="0">
                <a:solidFill>
                  <a:schemeClr val="bg2"/>
                </a:solidFill>
              </a:rPr>
              <a:t>www.metoffice.gov.uk	</a:t>
            </a:r>
            <a:endParaRPr lang="en-GB" sz="800" dirty="0">
              <a:solidFill>
                <a:schemeClr val="bg2"/>
              </a:solidFill>
            </a:endParaRPr>
          </a:p>
        </p:txBody>
      </p:sp>
      <p:sp>
        <p:nvSpPr>
          <p:cNvPr id="9" name="Rectangle 8"/>
          <p:cNvSpPr/>
          <p:nvPr userDrawn="1"/>
        </p:nvSpPr>
        <p:spPr>
          <a:xfrm>
            <a:off x="4217158" y="4735773"/>
            <a:ext cx="4926842" cy="40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r" defTabSz="450850">
              <a:tabLst/>
            </a:pPr>
            <a:r>
              <a:rPr lang="fr-BE" sz="800" dirty="0">
                <a:solidFill>
                  <a:schemeClr val="bg2"/>
                </a:solidFill>
              </a:rPr>
              <a:t>© Crown Copyright</a:t>
            </a:r>
            <a:r>
              <a:rPr lang="fr-BE" sz="800" baseline="0" dirty="0">
                <a:solidFill>
                  <a:schemeClr val="bg2"/>
                </a:solidFill>
              </a:rPr>
              <a:t> 2021, Met Office</a:t>
            </a:r>
            <a:endParaRPr lang="en-GB" sz="800" dirty="0">
              <a:solidFill>
                <a:schemeClr val="bg2"/>
              </a:solidFill>
            </a:endParaRPr>
          </a:p>
        </p:txBody>
      </p:sp>
      <p:pic>
        <p:nvPicPr>
          <p:cNvPr id="10" name="MO_MASTER_for_dark_backg_RBG.png"/>
          <p:cNvPicPr>
            <a:picLocks noChangeAspect="1"/>
          </p:cNvPicPr>
          <p:nvPr userDrawn="1"/>
        </p:nvPicPr>
        <p:blipFill>
          <a:blip r:embed="rId3" cstate="print"/>
          <a:stretch>
            <a:fillRect/>
          </a:stretch>
        </p:blipFill>
        <p:spPr>
          <a:xfrm>
            <a:off x="183600" y="54000"/>
            <a:ext cx="1803780" cy="565650"/>
          </a:xfrm>
          <a:prstGeom prst="rect">
            <a:avLst/>
          </a:prstGeom>
          <a:ln w="12700">
            <a:miter lim="400000"/>
          </a:ln>
        </p:spPr>
      </p:pic>
    </p:spTree>
    <p:extLst>
      <p:ext uri="{BB962C8B-B14F-4D97-AF65-F5344CB8AC3E}">
        <p14:creationId xmlns:p14="http://schemas.microsoft.com/office/powerpoint/2010/main" val="1997281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Divider - red">
    <p:spTree>
      <p:nvGrpSpPr>
        <p:cNvPr id="1" name=""/>
        <p:cNvGrpSpPr/>
        <p:nvPr/>
      </p:nvGrpSpPr>
      <p:grpSpPr>
        <a:xfrm>
          <a:off x="0" y="0"/>
          <a:ext cx="0" cy="0"/>
          <a:chOff x="0" y="0"/>
          <a:chExt cx="0" cy="0"/>
        </a:xfrm>
      </p:grpSpPr>
      <p:sp>
        <p:nvSpPr>
          <p:cNvPr id="6" name="Rectangle 5"/>
          <p:cNvSpPr/>
          <p:nvPr userDrawn="1"/>
        </p:nvSpPr>
        <p:spPr>
          <a:xfrm>
            <a:off x="0" y="1728000"/>
            <a:ext cx="9144000" cy="3415500"/>
          </a:xfrm>
          <a:prstGeom prst="rect">
            <a:avLst/>
          </a:prstGeom>
          <a:solidFill>
            <a:srgbClr val="E4745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252000" y="699740"/>
            <a:ext cx="8640000" cy="900000"/>
          </a:xfrm>
        </p:spPr>
        <p:txBody>
          <a:bodyPr/>
          <a:lstStyle/>
          <a:p>
            <a:r>
              <a:rPr lang="en-US"/>
              <a:t>Click to edit Master title style</a:t>
            </a:r>
            <a:endParaRPr lang="en-US" dirty="0"/>
          </a:p>
        </p:txBody>
      </p:sp>
      <p:sp>
        <p:nvSpPr>
          <p:cNvPr id="3" name="Content Placeholder 2"/>
          <p:cNvSpPr>
            <a:spLocks noGrp="1"/>
          </p:cNvSpPr>
          <p:nvPr>
            <p:ph idx="1" hasCustomPrompt="1"/>
          </p:nvPr>
        </p:nvSpPr>
        <p:spPr>
          <a:xfrm>
            <a:off x="252000" y="1976400"/>
            <a:ext cx="8640000" cy="2631600"/>
          </a:xfrm>
        </p:spPr>
        <p:txBody>
          <a:bodyPr/>
          <a:lstStyle>
            <a:lvl1pPr marL="0" indent="0">
              <a:buNone/>
              <a:defRPr baseline="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subtitle</a:t>
            </a:r>
          </a:p>
        </p:txBody>
      </p:sp>
      <p:sp>
        <p:nvSpPr>
          <p:cNvPr id="7" name="Rectangle 6"/>
          <p:cNvSpPr/>
          <p:nvPr userDrawn="1"/>
        </p:nvSpPr>
        <p:spPr>
          <a:xfrm>
            <a:off x="0" y="4735773"/>
            <a:ext cx="9144000" cy="40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l" defTabSz="450850">
              <a:tabLst/>
            </a:pPr>
            <a:r>
              <a:rPr lang="fr-BE" sz="800" dirty="0">
                <a:solidFill>
                  <a:schemeClr val="tx1"/>
                </a:solidFill>
              </a:rPr>
              <a:t>	</a:t>
            </a:r>
            <a:endParaRPr lang="en-GB" sz="800" dirty="0">
              <a:solidFill>
                <a:schemeClr val="tx1"/>
              </a:solidFill>
            </a:endParaRPr>
          </a:p>
        </p:txBody>
      </p:sp>
      <p:sp>
        <p:nvSpPr>
          <p:cNvPr id="4" name="Slide Number Placeholder 3"/>
          <p:cNvSpPr>
            <a:spLocks noGrp="1"/>
          </p:cNvSpPr>
          <p:nvPr>
            <p:ph type="sldNum" sz="quarter" idx="10"/>
          </p:nvPr>
        </p:nvSpPr>
        <p:spPr/>
        <p:txBody>
          <a:bodyPr/>
          <a:lstStyle/>
          <a:p>
            <a:fld id="{E5F9FE41-C8F9-47EF-94C3-C489748B47D0}" type="slidenum">
              <a:rPr lang="en-GB" smtClean="0"/>
              <a:pPr/>
              <a:t>‹#›</a:t>
            </a:fld>
            <a:endParaRPr lang="en-GB" dirty="0"/>
          </a:p>
        </p:txBody>
      </p:sp>
    </p:spTree>
    <p:extLst>
      <p:ext uri="{BB962C8B-B14F-4D97-AF65-F5344CB8AC3E}">
        <p14:creationId xmlns:p14="http://schemas.microsoft.com/office/powerpoint/2010/main" val="3109154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Divider - teal">
    <p:spTree>
      <p:nvGrpSpPr>
        <p:cNvPr id="1" name=""/>
        <p:cNvGrpSpPr/>
        <p:nvPr/>
      </p:nvGrpSpPr>
      <p:grpSpPr>
        <a:xfrm>
          <a:off x="0" y="0"/>
          <a:ext cx="0" cy="0"/>
          <a:chOff x="0" y="0"/>
          <a:chExt cx="0" cy="0"/>
        </a:xfrm>
      </p:grpSpPr>
      <p:sp>
        <p:nvSpPr>
          <p:cNvPr id="6" name="Rectangle 5"/>
          <p:cNvSpPr/>
          <p:nvPr userDrawn="1"/>
        </p:nvSpPr>
        <p:spPr>
          <a:xfrm>
            <a:off x="0" y="1728000"/>
            <a:ext cx="9144000" cy="3415500"/>
          </a:xfrm>
          <a:prstGeom prst="rect">
            <a:avLst/>
          </a:prstGeom>
          <a:solidFill>
            <a:srgbClr val="55C6B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252000" y="699740"/>
            <a:ext cx="8640000" cy="900000"/>
          </a:xfrm>
        </p:spPr>
        <p:txBody>
          <a:bodyPr/>
          <a:lstStyle/>
          <a:p>
            <a:r>
              <a:rPr lang="en-US"/>
              <a:t>Click to edit Master title style</a:t>
            </a:r>
            <a:endParaRPr lang="en-US" dirty="0"/>
          </a:p>
        </p:txBody>
      </p:sp>
      <p:sp>
        <p:nvSpPr>
          <p:cNvPr id="3" name="Content Placeholder 2"/>
          <p:cNvSpPr>
            <a:spLocks noGrp="1"/>
          </p:cNvSpPr>
          <p:nvPr>
            <p:ph idx="1" hasCustomPrompt="1"/>
          </p:nvPr>
        </p:nvSpPr>
        <p:spPr>
          <a:xfrm>
            <a:off x="252000" y="1976400"/>
            <a:ext cx="8640000" cy="2631600"/>
          </a:xfrm>
        </p:spPr>
        <p:txBody>
          <a:bodyPr/>
          <a:lstStyle>
            <a:lvl1pPr marL="0" indent="0">
              <a:buNone/>
              <a:defRPr baseline="0"/>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subtitle</a:t>
            </a:r>
          </a:p>
        </p:txBody>
      </p:sp>
      <p:sp>
        <p:nvSpPr>
          <p:cNvPr id="7" name="Rectangle 6"/>
          <p:cNvSpPr/>
          <p:nvPr userDrawn="1"/>
        </p:nvSpPr>
        <p:spPr>
          <a:xfrm>
            <a:off x="0" y="4735773"/>
            <a:ext cx="9144000" cy="40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l" defTabSz="450850">
              <a:tabLst/>
            </a:pPr>
            <a:r>
              <a:rPr lang="fr-BE" sz="800" dirty="0">
                <a:solidFill>
                  <a:schemeClr val="tx1"/>
                </a:solidFill>
              </a:rPr>
              <a:t>	</a:t>
            </a:r>
            <a:endParaRPr lang="en-GB" sz="800" dirty="0">
              <a:solidFill>
                <a:schemeClr val="tx1"/>
              </a:solidFill>
            </a:endParaRPr>
          </a:p>
        </p:txBody>
      </p:sp>
      <p:sp>
        <p:nvSpPr>
          <p:cNvPr id="4" name="Slide Number Placeholder 3"/>
          <p:cNvSpPr>
            <a:spLocks noGrp="1"/>
          </p:cNvSpPr>
          <p:nvPr>
            <p:ph type="sldNum" sz="quarter" idx="10"/>
          </p:nvPr>
        </p:nvSpPr>
        <p:spPr/>
        <p:txBody>
          <a:bodyPr/>
          <a:lstStyle/>
          <a:p>
            <a:fld id="{E5F9FE41-C8F9-47EF-94C3-C489748B47D0}" type="slidenum">
              <a:rPr lang="en-GB" smtClean="0"/>
              <a:pPr/>
              <a:t>‹#›</a:t>
            </a:fld>
            <a:endParaRPr lang="en-GB" dirty="0"/>
          </a:p>
        </p:txBody>
      </p:sp>
    </p:spTree>
    <p:extLst>
      <p:ext uri="{BB962C8B-B14F-4D97-AF65-F5344CB8AC3E}">
        <p14:creationId xmlns:p14="http://schemas.microsoft.com/office/powerpoint/2010/main" val="38613338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estion Contact">
    <p:spTree>
      <p:nvGrpSpPr>
        <p:cNvPr id="1" name=""/>
        <p:cNvGrpSpPr/>
        <p:nvPr/>
      </p:nvGrpSpPr>
      <p:grpSpPr>
        <a:xfrm>
          <a:off x="0" y="0"/>
          <a:ext cx="0" cy="0"/>
          <a:chOff x="0" y="0"/>
          <a:chExt cx="0" cy="0"/>
        </a:xfrm>
      </p:grpSpPr>
      <p:sp>
        <p:nvSpPr>
          <p:cNvPr id="6" name="Rectangle 5"/>
          <p:cNvSpPr/>
          <p:nvPr userDrawn="1"/>
        </p:nvSpPr>
        <p:spPr>
          <a:xfrm>
            <a:off x="0" y="1822593"/>
            <a:ext cx="9144000" cy="3415500"/>
          </a:xfrm>
          <a:prstGeom prst="rect">
            <a:avLst/>
          </a:prstGeom>
          <a:solidFill>
            <a:srgbClr val="C4E9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GB" sz="2000"/>
          </a:p>
        </p:txBody>
      </p:sp>
      <p:sp>
        <p:nvSpPr>
          <p:cNvPr id="2" name="Title 1"/>
          <p:cNvSpPr>
            <a:spLocks noGrp="1"/>
          </p:cNvSpPr>
          <p:nvPr>
            <p:ph type="title" hasCustomPrompt="1"/>
          </p:nvPr>
        </p:nvSpPr>
        <p:spPr>
          <a:xfrm>
            <a:off x="252000" y="699739"/>
            <a:ext cx="8640000" cy="900487"/>
          </a:xfrm>
        </p:spPr>
        <p:txBody>
          <a:bodyPr/>
          <a:lstStyle>
            <a:lvl1pPr>
              <a:defRPr/>
            </a:lvl1pPr>
          </a:lstStyle>
          <a:p>
            <a:r>
              <a:rPr lang="en-US" dirty="0"/>
              <a:t>Questions?</a:t>
            </a:r>
          </a:p>
        </p:txBody>
      </p:sp>
      <p:sp>
        <p:nvSpPr>
          <p:cNvPr id="7" name="Rectangle 6"/>
          <p:cNvSpPr/>
          <p:nvPr userDrawn="1"/>
        </p:nvSpPr>
        <p:spPr>
          <a:xfrm>
            <a:off x="0" y="4827213"/>
            <a:ext cx="9144000" cy="40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l" defTabSz="450850">
              <a:tabLst/>
            </a:pPr>
            <a:r>
              <a:rPr lang="fr-BE" sz="800" dirty="0">
                <a:solidFill>
                  <a:schemeClr val="tx1"/>
                </a:solidFill>
              </a:rPr>
              <a:t>www.metoffice.gov.uk	</a:t>
            </a:r>
            <a:endParaRPr lang="en-GB" sz="800" dirty="0">
              <a:solidFill>
                <a:schemeClr val="tx1"/>
              </a:solidFill>
            </a:endParaRPr>
          </a:p>
        </p:txBody>
      </p:sp>
      <p:sp>
        <p:nvSpPr>
          <p:cNvPr id="8" name="Rectangle 7"/>
          <p:cNvSpPr/>
          <p:nvPr userDrawn="1"/>
        </p:nvSpPr>
        <p:spPr>
          <a:xfrm>
            <a:off x="4217158" y="4827213"/>
            <a:ext cx="4926842" cy="40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r" defTabSz="450850">
              <a:tabLst/>
            </a:pPr>
            <a:r>
              <a:rPr lang="fr-BE" sz="800" dirty="0">
                <a:solidFill>
                  <a:schemeClr val="tx1"/>
                </a:solidFill>
              </a:rPr>
              <a:t>© Crown Copyright</a:t>
            </a:r>
            <a:r>
              <a:rPr lang="fr-BE" sz="800" baseline="0" dirty="0">
                <a:solidFill>
                  <a:schemeClr val="tx1"/>
                </a:solidFill>
              </a:rPr>
              <a:t> 2020, Met Office</a:t>
            </a:r>
            <a:endParaRPr lang="en-GB" sz="800" dirty="0">
              <a:solidFill>
                <a:schemeClr val="tx1"/>
              </a:solidFill>
            </a:endParaRPr>
          </a:p>
        </p:txBody>
      </p:sp>
      <p:sp>
        <p:nvSpPr>
          <p:cNvPr id="4" name="TextBox 3"/>
          <p:cNvSpPr txBox="1"/>
          <p:nvPr userDrawn="1"/>
        </p:nvSpPr>
        <p:spPr>
          <a:xfrm>
            <a:off x="246704" y="2004607"/>
            <a:ext cx="8640000" cy="338554"/>
          </a:xfrm>
          <a:prstGeom prst="rect">
            <a:avLst/>
          </a:prstGeom>
          <a:noFill/>
        </p:spPr>
        <p:txBody>
          <a:bodyPr wrap="square" rtlCol="0" anchor="ctr">
            <a:spAutoFit/>
          </a:bodyPr>
          <a:lstStyle/>
          <a:p>
            <a:r>
              <a:rPr lang="fr-BE" sz="1600" dirty="0"/>
              <a:t>For more information </a:t>
            </a:r>
            <a:r>
              <a:rPr lang="fr-BE" sz="1600" dirty="0" err="1"/>
              <a:t>please</a:t>
            </a:r>
            <a:r>
              <a:rPr lang="fr-BE" sz="1600" dirty="0"/>
              <a:t> contact</a:t>
            </a:r>
            <a:endParaRPr lang="en-GB" sz="1600" dirty="0"/>
          </a:p>
        </p:txBody>
      </p:sp>
      <p:sp>
        <p:nvSpPr>
          <p:cNvPr id="10" name="Text Placeholder 9"/>
          <p:cNvSpPr>
            <a:spLocks noGrp="1"/>
          </p:cNvSpPr>
          <p:nvPr>
            <p:ph type="body" sz="quarter" idx="10" hasCustomPrompt="1"/>
          </p:nvPr>
        </p:nvSpPr>
        <p:spPr>
          <a:xfrm>
            <a:off x="786704" y="3994278"/>
            <a:ext cx="8100000" cy="360000"/>
          </a:xfrm>
        </p:spPr>
        <p:txBody>
          <a:bodyPr anchor="ctr">
            <a:normAutofit/>
          </a:bodyPr>
          <a:lstStyle>
            <a:lvl1pPr marL="0" indent="0">
              <a:buNone/>
              <a:defRPr sz="1600" baseline="0"/>
            </a:lvl1pPr>
          </a:lstStyle>
          <a:p>
            <a:pPr lvl="0"/>
            <a:r>
              <a:rPr lang="en-US" dirty="0"/>
              <a:t>Insert phone number here</a:t>
            </a:r>
            <a:endParaRPr lang="en-GB" dirty="0"/>
          </a:p>
        </p:txBody>
      </p:sp>
      <p:sp>
        <p:nvSpPr>
          <p:cNvPr id="14" name="Text Placeholder 9"/>
          <p:cNvSpPr>
            <a:spLocks noGrp="1"/>
          </p:cNvSpPr>
          <p:nvPr>
            <p:ph type="body" sz="quarter" idx="11" hasCustomPrompt="1"/>
          </p:nvPr>
        </p:nvSpPr>
        <p:spPr>
          <a:xfrm>
            <a:off x="786704" y="3308732"/>
            <a:ext cx="8100000" cy="360000"/>
          </a:xfrm>
        </p:spPr>
        <p:txBody>
          <a:bodyPr anchor="ctr">
            <a:normAutofit/>
          </a:bodyPr>
          <a:lstStyle>
            <a:lvl1pPr marL="0" indent="0">
              <a:buNone/>
              <a:defRPr sz="1600"/>
            </a:lvl1pPr>
          </a:lstStyle>
          <a:p>
            <a:pPr lvl="0"/>
            <a:r>
              <a:rPr lang="en-US" dirty="0"/>
              <a:t>Insert e-mail here</a:t>
            </a:r>
            <a:endParaRPr lang="en-GB" dirty="0"/>
          </a:p>
        </p:txBody>
      </p:sp>
      <p:pic>
        <p:nvPicPr>
          <p:cNvPr id="16" name="email-icon.png"/>
          <p:cNvPicPr>
            <a:picLocks noChangeAspect="1"/>
          </p:cNvPicPr>
          <p:nvPr userDrawn="1"/>
        </p:nvPicPr>
        <p:blipFill>
          <a:blip r:embed="rId2" cstate="print"/>
          <a:stretch>
            <a:fillRect/>
          </a:stretch>
        </p:blipFill>
        <p:spPr>
          <a:xfrm>
            <a:off x="379161" y="3293168"/>
            <a:ext cx="357677" cy="396000"/>
          </a:xfrm>
          <a:prstGeom prst="rect">
            <a:avLst/>
          </a:prstGeom>
          <a:ln w="12700">
            <a:miter lim="400000"/>
          </a:ln>
        </p:spPr>
      </p:pic>
      <p:pic>
        <p:nvPicPr>
          <p:cNvPr id="17" name="phone-icon.png"/>
          <p:cNvPicPr>
            <a:picLocks noChangeAspect="1"/>
          </p:cNvPicPr>
          <p:nvPr userDrawn="1"/>
        </p:nvPicPr>
        <p:blipFill>
          <a:blip r:embed="rId3" cstate="print"/>
          <a:stretch>
            <a:fillRect/>
          </a:stretch>
        </p:blipFill>
        <p:spPr>
          <a:xfrm>
            <a:off x="350419" y="3969028"/>
            <a:ext cx="415161" cy="396000"/>
          </a:xfrm>
          <a:prstGeom prst="rect">
            <a:avLst/>
          </a:prstGeom>
          <a:ln w="12700">
            <a:miter lim="400000"/>
          </a:ln>
        </p:spPr>
      </p:pic>
      <p:pic>
        <p:nvPicPr>
          <p:cNvPr id="18" name="web-icon.png"/>
          <p:cNvPicPr>
            <a:picLocks noChangeAspect="1"/>
          </p:cNvPicPr>
          <p:nvPr userDrawn="1"/>
        </p:nvPicPr>
        <p:blipFill>
          <a:blip r:embed="rId4" cstate="print"/>
          <a:stretch>
            <a:fillRect/>
          </a:stretch>
        </p:blipFill>
        <p:spPr>
          <a:xfrm>
            <a:off x="324000" y="2617307"/>
            <a:ext cx="467999" cy="396000"/>
          </a:xfrm>
          <a:prstGeom prst="rect">
            <a:avLst/>
          </a:prstGeom>
          <a:ln w="12700">
            <a:miter lim="400000"/>
          </a:ln>
        </p:spPr>
      </p:pic>
      <p:sp>
        <p:nvSpPr>
          <p:cNvPr id="15" name="Text Placeholder 9">
            <a:extLst>
              <a:ext uri="{FF2B5EF4-FFF2-40B4-BE49-F238E27FC236}">
                <a16:creationId xmlns:a16="http://schemas.microsoft.com/office/drawing/2014/main" id="{DF812764-35C6-4759-8316-7323965CEE11}"/>
              </a:ext>
            </a:extLst>
          </p:cNvPr>
          <p:cNvSpPr>
            <a:spLocks noGrp="1"/>
          </p:cNvSpPr>
          <p:nvPr>
            <p:ph type="body" sz="quarter" idx="12" hasCustomPrompt="1"/>
          </p:nvPr>
        </p:nvSpPr>
        <p:spPr>
          <a:xfrm>
            <a:off x="786704" y="2627841"/>
            <a:ext cx="8100000" cy="360000"/>
          </a:xfrm>
        </p:spPr>
        <p:txBody>
          <a:bodyPr anchor="ctr">
            <a:normAutofit/>
          </a:bodyPr>
          <a:lstStyle>
            <a:lvl1pPr marL="0" indent="0">
              <a:buNone/>
              <a:defRPr sz="1600"/>
            </a:lvl1pPr>
          </a:lstStyle>
          <a:p>
            <a:pPr lvl="0"/>
            <a:r>
              <a:rPr lang="en-US" dirty="0"/>
              <a:t>www.metoffice.gov.uk</a:t>
            </a:r>
            <a:endParaRPr lang="en-GB" dirty="0"/>
          </a:p>
        </p:txBody>
      </p:sp>
    </p:spTree>
    <p:extLst>
      <p:ext uri="{BB962C8B-B14F-4D97-AF65-F5344CB8AC3E}">
        <p14:creationId xmlns:p14="http://schemas.microsoft.com/office/powerpoint/2010/main" val="7202516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47" name="Shape 147"/>
          <p:cNvSpPr>
            <a:spLocks noGrp="1"/>
          </p:cNvSpPr>
          <p:nvPr>
            <p:ph type="title"/>
          </p:nvPr>
        </p:nvSpPr>
        <p:spPr>
          <a:xfrm>
            <a:off x="1752600" y="260747"/>
            <a:ext cx="6927850" cy="1025129"/>
          </a:xfrm>
          <a:prstGeom prst="rect">
            <a:avLst/>
          </a:prstGeom>
        </p:spPr>
        <p:txBody>
          <a:bodyPr anchor="t"/>
          <a:lstStyle>
            <a:lvl1pPr>
              <a:defRPr>
                <a:solidFill>
                  <a:srgbClr val="000000"/>
                </a:solidFill>
              </a:defRPr>
            </a:lvl1pPr>
          </a:lstStyle>
          <a:p>
            <a:r>
              <a:t>Title Text</a:t>
            </a:r>
          </a:p>
        </p:txBody>
      </p:sp>
      <p:sp>
        <p:nvSpPr>
          <p:cNvPr id="148" name="Shape 14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6144663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55" name="Shape 155"/>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7038336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 option 3">
    <p:spTree>
      <p:nvGrpSpPr>
        <p:cNvPr id="1" name=""/>
        <p:cNvGrpSpPr/>
        <p:nvPr/>
      </p:nvGrpSpPr>
      <p:grpSpPr>
        <a:xfrm>
          <a:off x="0" y="0"/>
          <a:ext cx="0" cy="0"/>
          <a:chOff x="0" y="0"/>
          <a:chExt cx="0" cy="0"/>
        </a:xfrm>
      </p:grpSpPr>
      <p:pic>
        <p:nvPicPr>
          <p:cNvPr id="7" name="cover-backg-2.jpg"/>
          <p:cNvPicPr>
            <a:picLocks noChangeAspect="1"/>
          </p:cNvPicPr>
          <p:nvPr userDrawn="1"/>
        </p:nvPicPr>
        <p:blipFill>
          <a:blip r:embed="rId2" cstate="print"/>
          <a:stretch>
            <a:fillRect/>
          </a:stretch>
        </p:blipFill>
        <p:spPr>
          <a:xfrm>
            <a:off x="0" y="0"/>
            <a:ext cx="9161294" cy="5153228"/>
          </a:xfrm>
          <a:prstGeom prst="rect">
            <a:avLst/>
          </a:prstGeom>
          <a:ln w="12700">
            <a:miter lim="400000"/>
          </a:ln>
        </p:spPr>
      </p:pic>
      <p:sp>
        <p:nvSpPr>
          <p:cNvPr id="2" name="Title 1"/>
          <p:cNvSpPr>
            <a:spLocks noGrp="1"/>
          </p:cNvSpPr>
          <p:nvPr>
            <p:ph type="ctrTitle"/>
          </p:nvPr>
        </p:nvSpPr>
        <p:spPr>
          <a:xfrm>
            <a:off x="252000" y="698400"/>
            <a:ext cx="8640000" cy="1157696"/>
          </a:xfrm>
        </p:spPr>
        <p:txBody>
          <a:bodyPr anchor="b">
            <a:normAutofit/>
          </a:bodyPr>
          <a:lstStyle>
            <a:lvl1pPr algn="l">
              <a:defRPr sz="320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252000" y="2129051"/>
            <a:ext cx="8640000" cy="1814299"/>
          </a:xfrm>
        </p:spPr>
        <p:txBody>
          <a:bodyPr/>
          <a:lstStyle>
            <a:lvl1pPr marL="0" indent="0" algn="l">
              <a:buNone/>
              <a:defRPr sz="1800">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8" name="Rectangle 7"/>
          <p:cNvSpPr/>
          <p:nvPr userDrawn="1"/>
        </p:nvSpPr>
        <p:spPr>
          <a:xfrm>
            <a:off x="0" y="4735773"/>
            <a:ext cx="9144000" cy="40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l" defTabSz="450850">
              <a:tabLst/>
            </a:pPr>
            <a:r>
              <a:rPr lang="fr-BE" sz="800" dirty="0">
                <a:solidFill>
                  <a:schemeClr val="bg2"/>
                </a:solidFill>
              </a:rPr>
              <a:t>www.metoffice.gov.uk	</a:t>
            </a:r>
            <a:endParaRPr lang="en-GB" sz="800" dirty="0">
              <a:solidFill>
                <a:schemeClr val="bg2"/>
              </a:solidFill>
            </a:endParaRPr>
          </a:p>
        </p:txBody>
      </p:sp>
      <p:sp>
        <p:nvSpPr>
          <p:cNvPr id="9" name="Rectangle 8"/>
          <p:cNvSpPr/>
          <p:nvPr userDrawn="1"/>
        </p:nvSpPr>
        <p:spPr>
          <a:xfrm>
            <a:off x="4217158" y="4735773"/>
            <a:ext cx="4926842" cy="40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r" defTabSz="450850">
              <a:tabLst/>
            </a:pPr>
            <a:r>
              <a:rPr lang="fr-BE" sz="800" dirty="0">
                <a:solidFill>
                  <a:schemeClr val="bg2"/>
                </a:solidFill>
              </a:rPr>
              <a:t>© Crown Copyright</a:t>
            </a:r>
            <a:r>
              <a:rPr lang="fr-BE" sz="800" baseline="0" dirty="0">
                <a:solidFill>
                  <a:schemeClr val="bg2"/>
                </a:solidFill>
              </a:rPr>
              <a:t> 2021, Met Office</a:t>
            </a:r>
            <a:endParaRPr lang="en-GB" sz="800" dirty="0">
              <a:solidFill>
                <a:schemeClr val="bg2"/>
              </a:solidFill>
            </a:endParaRPr>
          </a:p>
        </p:txBody>
      </p:sp>
      <p:pic>
        <p:nvPicPr>
          <p:cNvPr id="10" name="MO_MASTER_for_dark_backg_RBG.png"/>
          <p:cNvPicPr>
            <a:picLocks noChangeAspect="1"/>
          </p:cNvPicPr>
          <p:nvPr userDrawn="1"/>
        </p:nvPicPr>
        <p:blipFill>
          <a:blip r:embed="rId3" cstate="print"/>
          <a:stretch>
            <a:fillRect/>
          </a:stretch>
        </p:blipFill>
        <p:spPr>
          <a:xfrm>
            <a:off x="183600" y="54000"/>
            <a:ext cx="1803780" cy="565650"/>
          </a:xfrm>
          <a:prstGeom prst="rect">
            <a:avLst/>
          </a:prstGeom>
          <a:ln w="12700">
            <a:miter lim="400000"/>
          </a:ln>
        </p:spPr>
      </p:pic>
    </p:spTree>
    <p:extLst>
      <p:ext uri="{BB962C8B-B14F-4D97-AF65-F5344CB8AC3E}">
        <p14:creationId xmlns:p14="http://schemas.microsoft.com/office/powerpoint/2010/main" val="1345083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 option 4">
    <p:spTree>
      <p:nvGrpSpPr>
        <p:cNvPr id="1" name=""/>
        <p:cNvGrpSpPr/>
        <p:nvPr/>
      </p:nvGrpSpPr>
      <p:grpSpPr>
        <a:xfrm>
          <a:off x="0" y="0"/>
          <a:ext cx="0" cy="0"/>
          <a:chOff x="0" y="0"/>
          <a:chExt cx="0" cy="0"/>
        </a:xfrm>
      </p:grpSpPr>
      <p:sp>
        <p:nvSpPr>
          <p:cNvPr id="2" name="Title 1"/>
          <p:cNvSpPr>
            <a:spLocks noGrp="1"/>
          </p:cNvSpPr>
          <p:nvPr>
            <p:ph type="ctrTitle"/>
          </p:nvPr>
        </p:nvSpPr>
        <p:spPr>
          <a:xfrm>
            <a:off x="252000" y="698400"/>
            <a:ext cx="8640000" cy="1157696"/>
          </a:xfrm>
        </p:spPr>
        <p:txBody>
          <a:bodyPr anchor="b">
            <a:normAutofit/>
          </a:bodyPr>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252000" y="2129051"/>
            <a:ext cx="8640000" cy="1814299"/>
          </a:xfrm>
        </p:spPr>
        <p:txBody>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Rectangle 4"/>
          <p:cNvSpPr/>
          <p:nvPr userDrawn="1"/>
        </p:nvSpPr>
        <p:spPr>
          <a:xfrm>
            <a:off x="4217158" y="4735773"/>
            <a:ext cx="4926842" cy="40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r" defTabSz="450850">
              <a:tabLst/>
            </a:pPr>
            <a:r>
              <a:rPr lang="fr-BE" sz="800" dirty="0">
                <a:solidFill>
                  <a:schemeClr val="tx1"/>
                </a:solidFill>
              </a:rPr>
              <a:t>© Crown Copyright</a:t>
            </a:r>
            <a:r>
              <a:rPr lang="fr-BE" sz="800" baseline="0" dirty="0">
                <a:solidFill>
                  <a:schemeClr val="tx1"/>
                </a:solidFill>
              </a:rPr>
              <a:t> 2021, Met Office</a:t>
            </a:r>
            <a:endParaRPr lang="en-GB" sz="800" dirty="0">
              <a:solidFill>
                <a:schemeClr val="tx1"/>
              </a:solidFill>
            </a:endParaRPr>
          </a:p>
        </p:txBody>
      </p:sp>
      <p:sp>
        <p:nvSpPr>
          <p:cNvPr id="6" name="Rectangle 5"/>
          <p:cNvSpPr/>
          <p:nvPr userDrawn="1"/>
        </p:nvSpPr>
        <p:spPr>
          <a:xfrm>
            <a:off x="0" y="4735773"/>
            <a:ext cx="9144000" cy="40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l" defTabSz="450850">
              <a:tabLst/>
            </a:pPr>
            <a:r>
              <a:rPr lang="fr-BE" sz="800" dirty="0">
                <a:solidFill>
                  <a:schemeClr val="tx1"/>
                </a:solidFill>
              </a:rPr>
              <a:t>www.metoffice.gov.uk</a:t>
            </a:r>
            <a:r>
              <a:rPr lang="fr-BE" sz="800" dirty="0">
                <a:solidFill>
                  <a:schemeClr val="bg2"/>
                </a:solidFill>
              </a:rPr>
              <a:t>	</a:t>
            </a:r>
            <a:endParaRPr lang="en-GB" sz="800" dirty="0">
              <a:solidFill>
                <a:schemeClr val="bg2"/>
              </a:solidFill>
            </a:endParaRPr>
          </a:p>
        </p:txBody>
      </p:sp>
    </p:spTree>
    <p:extLst>
      <p:ext uri="{BB962C8B-B14F-4D97-AF65-F5344CB8AC3E}">
        <p14:creationId xmlns:p14="http://schemas.microsoft.com/office/powerpoint/2010/main" val="3609362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slide - option 4">
    <p:spTree>
      <p:nvGrpSpPr>
        <p:cNvPr id="1" name=""/>
        <p:cNvGrpSpPr/>
        <p:nvPr/>
      </p:nvGrpSpPr>
      <p:grpSpPr>
        <a:xfrm>
          <a:off x="0" y="0"/>
          <a:ext cx="0" cy="0"/>
          <a:chOff x="0" y="0"/>
          <a:chExt cx="0" cy="0"/>
        </a:xfrm>
      </p:grpSpPr>
      <p:sp>
        <p:nvSpPr>
          <p:cNvPr id="2" name="Title 1"/>
          <p:cNvSpPr>
            <a:spLocks noGrp="1"/>
          </p:cNvSpPr>
          <p:nvPr>
            <p:ph type="ctrTitle"/>
          </p:nvPr>
        </p:nvSpPr>
        <p:spPr>
          <a:xfrm>
            <a:off x="252000" y="698400"/>
            <a:ext cx="8640000" cy="1157696"/>
          </a:xfrm>
        </p:spPr>
        <p:txBody>
          <a:bodyPr anchor="b">
            <a:normAutofit/>
          </a:bodyPr>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252000" y="2129051"/>
            <a:ext cx="8640000" cy="1814299"/>
          </a:xfrm>
        </p:spPr>
        <p:txBody>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Rectangle 4"/>
          <p:cNvSpPr/>
          <p:nvPr userDrawn="1"/>
        </p:nvSpPr>
        <p:spPr>
          <a:xfrm>
            <a:off x="4217158" y="4735773"/>
            <a:ext cx="4926842" cy="40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r" defTabSz="450850">
              <a:tabLst/>
            </a:pPr>
            <a:r>
              <a:rPr lang="fr-BE" sz="800" dirty="0">
                <a:solidFill>
                  <a:schemeClr val="tx1"/>
                </a:solidFill>
              </a:rPr>
              <a:t>© Crown Copyright</a:t>
            </a:r>
            <a:r>
              <a:rPr lang="fr-BE" sz="800" baseline="0" dirty="0">
                <a:solidFill>
                  <a:schemeClr val="tx1"/>
                </a:solidFill>
              </a:rPr>
              <a:t> 2021, Met Office</a:t>
            </a:r>
            <a:endParaRPr lang="en-GB" sz="800" dirty="0">
              <a:solidFill>
                <a:schemeClr val="tx1"/>
              </a:solidFill>
            </a:endParaRPr>
          </a:p>
        </p:txBody>
      </p:sp>
      <p:sp>
        <p:nvSpPr>
          <p:cNvPr id="6" name="Rectangle 5"/>
          <p:cNvSpPr/>
          <p:nvPr userDrawn="1"/>
        </p:nvSpPr>
        <p:spPr>
          <a:xfrm>
            <a:off x="0" y="4735773"/>
            <a:ext cx="9144000" cy="40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l" defTabSz="450850">
              <a:tabLst/>
            </a:pPr>
            <a:r>
              <a:rPr lang="fr-BE" sz="800" dirty="0">
                <a:solidFill>
                  <a:schemeClr val="tx1"/>
                </a:solidFill>
              </a:rPr>
              <a:t>www.metoffice.gov.uk</a:t>
            </a:r>
            <a:r>
              <a:rPr lang="fr-BE" sz="800" dirty="0">
                <a:solidFill>
                  <a:schemeClr val="bg2"/>
                </a:solidFill>
              </a:rPr>
              <a:t>	</a:t>
            </a:r>
            <a:endParaRPr lang="en-GB" sz="800" dirty="0">
              <a:solidFill>
                <a:schemeClr val="bg2"/>
              </a:solidFill>
            </a:endParaRPr>
          </a:p>
        </p:txBody>
      </p:sp>
      <p:sp>
        <p:nvSpPr>
          <p:cNvPr id="7" name="Shape 48"/>
          <p:cNvSpPr/>
          <p:nvPr userDrawn="1"/>
        </p:nvSpPr>
        <p:spPr>
          <a:xfrm>
            <a:off x="-1" y="-6009"/>
            <a:ext cx="9144002" cy="687642"/>
          </a:xfrm>
          <a:prstGeom prst="rect">
            <a:avLst/>
          </a:prstGeom>
          <a:blipFill>
            <a:blip r:embed="rId2" cstate="print"/>
          </a:blip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3200">
                <a:solidFill>
                  <a:srgbClr val="FFFFFF"/>
                </a:solidFill>
              </a:defRPr>
            </a:lvl1pPr>
          </a:lstStyle>
          <a:p>
            <a:pPr marL="0" marR="0" lvl="0" indent="0" algn="ctr" defTabSz="219075"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rgbClr val="FFFFFF"/>
                </a:solidFill>
                <a:effectLst/>
                <a:uLnTx/>
                <a:uFillTx/>
                <a:latin typeface="Arial"/>
                <a:sym typeface="Helvetica Light"/>
              </a:rPr>
              <a:t>  </a:t>
            </a:r>
          </a:p>
        </p:txBody>
      </p:sp>
      <p:pic>
        <p:nvPicPr>
          <p:cNvPr id="9" name="MO_MASTER_for_dark_backg_RBG.png"/>
          <p:cNvPicPr>
            <a:picLocks noChangeAspect="1"/>
          </p:cNvPicPr>
          <p:nvPr userDrawn="1"/>
        </p:nvPicPr>
        <p:blipFill>
          <a:blip r:embed="rId3" cstate="print"/>
          <a:stretch>
            <a:fillRect/>
          </a:stretch>
        </p:blipFill>
        <p:spPr>
          <a:xfrm>
            <a:off x="183600" y="54000"/>
            <a:ext cx="1803780" cy="565650"/>
          </a:xfrm>
          <a:prstGeom prst="rect">
            <a:avLst/>
          </a:prstGeom>
          <a:ln w="12700">
            <a:miter lim="400000"/>
          </a:ln>
        </p:spPr>
      </p:pic>
    </p:spTree>
    <p:extLst>
      <p:ext uri="{BB962C8B-B14F-4D97-AF65-F5344CB8AC3E}">
        <p14:creationId xmlns:p14="http://schemas.microsoft.com/office/powerpoint/2010/main" val="3284869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option 5">
    <p:spTree>
      <p:nvGrpSpPr>
        <p:cNvPr id="1" name=""/>
        <p:cNvGrpSpPr/>
        <p:nvPr/>
      </p:nvGrpSpPr>
      <p:grpSpPr>
        <a:xfrm>
          <a:off x="0" y="0"/>
          <a:ext cx="0" cy="0"/>
          <a:chOff x="0" y="0"/>
          <a:chExt cx="0" cy="0"/>
        </a:xfrm>
      </p:grpSpPr>
      <p:sp>
        <p:nvSpPr>
          <p:cNvPr id="2" name="Title 1"/>
          <p:cNvSpPr>
            <a:spLocks noGrp="1"/>
          </p:cNvSpPr>
          <p:nvPr>
            <p:ph type="ctrTitle"/>
          </p:nvPr>
        </p:nvSpPr>
        <p:spPr>
          <a:xfrm>
            <a:off x="252000" y="698400"/>
            <a:ext cx="8640000" cy="1157696"/>
          </a:xfrm>
        </p:spPr>
        <p:txBody>
          <a:bodyPr anchor="b">
            <a:normAutofit/>
          </a:bodyPr>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252000" y="2129051"/>
            <a:ext cx="8640000" cy="1814299"/>
          </a:xfrm>
        </p:spPr>
        <p:txBody>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Shape 64"/>
          <p:cNvSpPr/>
          <p:nvPr userDrawn="1"/>
        </p:nvSpPr>
        <p:spPr>
          <a:xfrm flipV="1">
            <a:off x="2141935" y="135000"/>
            <a:ext cx="0" cy="405000"/>
          </a:xfrm>
          <a:prstGeom prst="line">
            <a:avLst/>
          </a:prstGeom>
          <a:ln/>
        </p:spPr>
        <p:style>
          <a:lnRef idx="1">
            <a:schemeClr val="dk1"/>
          </a:lnRef>
          <a:fillRef idx="0">
            <a:schemeClr val="dk1"/>
          </a:fillRef>
          <a:effectRef idx="0">
            <a:schemeClr val="dk1"/>
          </a:effectRef>
          <a:fontRef idx="minor">
            <a:schemeClr val="tx1"/>
          </a:fontRef>
        </p:style>
        <p:txBody>
          <a:bodyPr lIns="26789" tIns="26789" rIns="26789" bIns="26789" anchor="ctr"/>
          <a:lstStyle/>
          <a:p>
            <a:pPr marL="0" marR="0" lvl="0" indent="0" algn="ctr" defTabSz="219075" rtl="0" eaLnBrk="1" fontAlgn="auto" latinLnBrk="0" hangingPunct="0">
              <a:lnSpc>
                <a:spcPct val="100000"/>
              </a:lnSpc>
              <a:spcBef>
                <a:spcPts val="0"/>
              </a:spcBef>
              <a:spcAft>
                <a:spcPts val="0"/>
              </a:spcAft>
              <a:buClrTx/>
              <a:buSzTx/>
              <a:buFontTx/>
              <a:buNone/>
              <a:tabLst/>
              <a:defRPr sz="3200"/>
            </a:pPr>
            <a:endParaRPr kumimoji="0" sz="1200" b="0" i="0" u="none" strike="noStrike" kern="0" cap="none" spc="0" normalizeH="0" baseline="0" noProof="0" dirty="0">
              <a:ln>
                <a:noFill/>
              </a:ln>
              <a:solidFill>
                <a:srgbClr val="2A2A2A"/>
              </a:solidFill>
              <a:effectLst/>
              <a:uLnTx/>
              <a:uFillTx/>
              <a:latin typeface="Arial"/>
              <a:sym typeface="Helvetica Light"/>
            </a:endParaRPr>
          </a:p>
        </p:txBody>
      </p:sp>
      <p:sp>
        <p:nvSpPr>
          <p:cNvPr id="5" name="Shape 68"/>
          <p:cNvSpPr/>
          <p:nvPr userDrawn="1"/>
        </p:nvSpPr>
        <p:spPr>
          <a:xfrm>
            <a:off x="7531089" y="204551"/>
            <a:ext cx="1360911" cy="270000"/>
          </a:xfrm>
          <a:prstGeom prst="rect">
            <a:avLst/>
          </a:prstGeom>
          <a:ln w="12700">
            <a:miter lim="400000"/>
          </a:ln>
          <a:extLst>
            <a:ext uri="{C572A759-6A51-4108-AA02-DFA0A04FC94B}">
              <ma14:wrappingTextBoxFlag xmlns="" xmlns:ma14="http://schemas.microsoft.com/office/mac/drawingml/2011/main" val="1"/>
            </a:ext>
          </a:extLst>
        </p:spPr>
        <p:txBody>
          <a:bodyPr lIns="26789" tIns="26789" rIns="26789" bIns="26789"/>
          <a:lstStyle/>
          <a:p>
            <a:pPr marL="0" marR="0" lvl="0" indent="0" algn="l" defTabSz="342900" rtl="0" eaLnBrk="1" fontAlgn="auto" latinLnBrk="0" hangingPunct="0">
              <a:lnSpc>
                <a:spcPct val="90000"/>
              </a:lnSpc>
              <a:spcBef>
                <a:spcPts val="300"/>
              </a:spcBef>
              <a:spcAft>
                <a:spcPts val="0"/>
              </a:spcAft>
              <a:buClrTx/>
              <a:buSzTx/>
              <a:buFontTx/>
              <a:buNone/>
              <a:tabLst/>
              <a:defRPr sz="2100">
                <a:solidFill>
                  <a:srgbClr val="2A2A2A"/>
                </a:solidFill>
                <a:latin typeface="Arial"/>
                <a:ea typeface="Arial"/>
                <a:cs typeface="Arial"/>
                <a:sym typeface="Arial"/>
              </a:defRPr>
            </a:pPr>
            <a:r>
              <a:rPr kumimoji="0" sz="800" b="0" i="0" u="none" strike="noStrike" kern="0" cap="none" spc="0" normalizeH="0" baseline="0" noProof="0" dirty="0">
                <a:ln>
                  <a:noFill/>
                </a:ln>
                <a:solidFill>
                  <a:srgbClr val="2A2A2A"/>
                </a:solidFill>
                <a:effectLst/>
                <a:uLnTx/>
                <a:uFillTx/>
                <a:latin typeface="Arial"/>
                <a:cs typeface="Arial"/>
                <a:sym typeface="Arial"/>
              </a:rPr>
              <a:t>Working together </a:t>
            </a:r>
            <a:br>
              <a:rPr kumimoji="0" sz="800" b="0" i="0" u="none" strike="noStrike" kern="0" cap="none" spc="0" normalizeH="0" baseline="0" noProof="0" dirty="0">
                <a:ln>
                  <a:noFill/>
                </a:ln>
                <a:solidFill>
                  <a:srgbClr val="2A2A2A"/>
                </a:solidFill>
                <a:effectLst/>
                <a:uLnTx/>
                <a:uFillTx/>
                <a:latin typeface="Arial"/>
                <a:cs typeface="Arial"/>
                <a:sym typeface="Arial"/>
              </a:rPr>
            </a:br>
            <a:r>
              <a:rPr kumimoji="0" sz="800" b="0" i="0" u="none" strike="noStrike" kern="0" cap="none" spc="0" normalizeH="0" baseline="0" noProof="0" dirty="0">
                <a:ln>
                  <a:noFill/>
                </a:ln>
                <a:solidFill>
                  <a:srgbClr val="2A2A2A"/>
                </a:solidFill>
                <a:effectLst/>
                <a:uLnTx/>
                <a:uFillTx/>
                <a:latin typeface="Arial"/>
                <a:cs typeface="Arial"/>
                <a:sym typeface="Arial"/>
              </a:rPr>
              <a:t>(enter working relationship)</a:t>
            </a:r>
          </a:p>
        </p:txBody>
      </p:sp>
      <p:sp>
        <p:nvSpPr>
          <p:cNvPr id="6" name="Shape 69"/>
          <p:cNvSpPr>
            <a:spLocks noGrp="1"/>
          </p:cNvSpPr>
          <p:nvPr>
            <p:ph type="pic" sz="quarter" idx="13"/>
          </p:nvPr>
        </p:nvSpPr>
        <p:spPr>
          <a:xfrm>
            <a:off x="2227171" y="204551"/>
            <a:ext cx="1176126" cy="270000"/>
          </a:xfrm>
          <a:prstGeom prst="rect">
            <a:avLst/>
          </a:prstGeom>
          <a:noFill/>
          <a:ln>
            <a:noFill/>
          </a:ln>
        </p:spPr>
        <p:txBody>
          <a:bodyPr wrap="square" lIns="68579" tIns="34289" rIns="68579" bIns="34289" anchor="t">
            <a:noAutofit/>
          </a:bodyPr>
          <a:lstStyle>
            <a:lvl1pPr marL="0" indent="0">
              <a:buNone/>
              <a:defRPr sz="800">
                <a:latin typeface="+mn-lt"/>
              </a:defRPr>
            </a:lvl1pPr>
          </a:lstStyle>
          <a:p>
            <a:r>
              <a:rPr lang="en-US"/>
              <a:t>Click icon to add picture</a:t>
            </a:r>
            <a:endParaRPr lang="en-GB" dirty="0"/>
          </a:p>
        </p:txBody>
      </p:sp>
      <p:sp>
        <p:nvSpPr>
          <p:cNvPr id="7" name="Shape 70"/>
          <p:cNvSpPr>
            <a:spLocks noGrp="1"/>
          </p:cNvSpPr>
          <p:nvPr>
            <p:ph type="pic" sz="quarter" idx="14"/>
          </p:nvPr>
        </p:nvSpPr>
        <p:spPr>
          <a:xfrm>
            <a:off x="3577935" y="204551"/>
            <a:ext cx="1176127" cy="270000"/>
          </a:xfrm>
          <a:prstGeom prst="rect">
            <a:avLst/>
          </a:prstGeom>
          <a:noFill/>
          <a:ln>
            <a:noFill/>
          </a:ln>
        </p:spPr>
        <p:txBody>
          <a:bodyPr lIns="68579" tIns="34289" rIns="68579" bIns="34289" anchor="t">
            <a:noAutofit/>
          </a:bodyPr>
          <a:lstStyle>
            <a:lvl1pPr marL="0" indent="0">
              <a:buNone/>
              <a:defRPr sz="800"/>
            </a:lvl1pPr>
          </a:lstStyle>
          <a:p>
            <a:r>
              <a:rPr lang="en-US"/>
              <a:t>Click icon to add picture</a:t>
            </a:r>
            <a:endParaRPr dirty="0"/>
          </a:p>
        </p:txBody>
      </p:sp>
      <p:sp>
        <p:nvSpPr>
          <p:cNvPr id="8" name="Shape 71"/>
          <p:cNvSpPr>
            <a:spLocks noGrp="1"/>
          </p:cNvSpPr>
          <p:nvPr>
            <p:ph type="pic" sz="quarter" idx="15"/>
          </p:nvPr>
        </p:nvSpPr>
        <p:spPr>
          <a:xfrm>
            <a:off x="4928103" y="204551"/>
            <a:ext cx="1176127" cy="270000"/>
          </a:xfrm>
          <a:prstGeom prst="rect">
            <a:avLst/>
          </a:prstGeom>
          <a:noFill/>
          <a:ln>
            <a:noFill/>
          </a:ln>
        </p:spPr>
        <p:txBody>
          <a:bodyPr lIns="68579" tIns="34289" rIns="68579" bIns="34289" anchor="t">
            <a:noAutofit/>
          </a:bodyPr>
          <a:lstStyle>
            <a:lvl1pPr marL="0" indent="0">
              <a:buNone/>
              <a:defRPr sz="800"/>
            </a:lvl1pPr>
          </a:lstStyle>
          <a:p>
            <a:r>
              <a:rPr lang="en-US"/>
              <a:t>Click icon to add picture</a:t>
            </a:r>
            <a:endParaRPr dirty="0"/>
          </a:p>
        </p:txBody>
      </p:sp>
      <p:sp>
        <p:nvSpPr>
          <p:cNvPr id="9" name="Shape 64"/>
          <p:cNvSpPr/>
          <p:nvPr userDrawn="1"/>
        </p:nvSpPr>
        <p:spPr>
          <a:xfrm flipV="1">
            <a:off x="3490913" y="135000"/>
            <a:ext cx="0" cy="405000"/>
          </a:xfrm>
          <a:prstGeom prst="line">
            <a:avLst/>
          </a:prstGeom>
          <a:ln/>
        </p:spPr>
        <p:style>
          <a:lnRef idx="1">
            <a:schemeClr val="dk1"/>
          </a:lnRef>
          <a:fillRef idx="0">
            <a:schemeClr val="dk1"/>
          </a:fillRef>
          <a:effectRef idx="0">
            <a:schemeClr val="dk1"/>
          </a:effectRef>
          <a:fontRef idx="minor">
            <a:schemeClr val="tx1"/>
          </a:fontRef>
        </p:style>
        <p:txBody>
          <a:bodyPr lIns="26789" tIns="26789" rIns="26789" bIns="26789" anchor="ctr"/>
          <a:lstStyle/>
          <a:p>
            <a:pPr marL="0" marR="0" lvl="0" indent="0" algn="ctr" defTabSz="219075" rtl="0" eaLnBrk="1" fontAlgn="auto" latinLnBrk="0" hangingPunct="0">
              <a:lnSpc>
                <a:spcPct val="100000"/>
              </a:lnSpc>
              <a:spcBef>
                <a:spcPts val="0"/>
              </a:spcBef>
              <a:spcAft>
                <a:spcPts val="0"/>
              </a:spcAft>
              <a:buClrTx/>
              <a:buSzTx/>
              <a:buFontTx/>
              <a:buNone/>
              <a:tabLst/>
              <a:defRPr sz="3200"/>
            </a:pPr>
            <a:endParaRPr kumimoji="0" sz="1200" b="0" i="0" u="none" strike="noStrike" kern="0" cap="none" spc="0" normalizeH="0" baseline="0" noProof="0" dirty="0">
              <a:ln>
                <a:noFill/>
              </a:ln>
              <a:solidFill>
                <a:srgbClr val="2A2A2A"/>
              </a:solidFill>
              <a:effectLst/>
              <a:uLnTx/>
              <a:uFillTx/>
              <a:latin typeface="Arial"/>
              <a:sym typeface="Helvetica Light"/>
            </a:endParaRPr>
          </a:p>
        </p:txBody>
      </p:sp>
      <p:sp>
        <p:nvSpPr>
          <p:cNvPr id="10" name="Shape 64"/>
          <p:cNvSpPr/>
          <p:nvPr userDrawn="1"/>
        </p:nvSpPr>
        <p:spPr>
          <a:xfrm flipV="1">
            <a:off x="4842272" y="135000"/>
            <a:ext cx="0" cy="405000"/>
          </a:xfrm>
          <a:prstGeom prst="line">
            <a:avLst/>
          </a:prstGeom>
          <a:ln/>
        </p:spPr>
        <p:style>
          <a:lnRef idx="1">
            <a:schemeClr val="dk1"/>
          </a:lnRef>
          <a:fillRef idx="0">
            <a:schemeClr val="dk1"/>
          </a:fillRef>
          <a:effectRef idx="0">
            <a:schemeClr val="dk1"/>
          </a:effectRef>
          <a:fontRef idx="minor">
            <a:schemeClr val="tx1"/>
          </a:fontRef>
        </p:style>
        <p:txBody>
          <a:bodyPr lIns="26789" tIns="26789" rIns="26789" bIns="26789" anchor="ctr"/>
          <a:lstStyle/>
          <a:p>
            <a:pPr marL="0" marR="0" lvl="0" indent="0" algn="ctr" defTabSz="219075" rtl="0" eaLnBrk="1" fontAlgn="auto" latinLnBrk="0" hangingPunct="0">
              <a:lnSpc>
                <a:spcPct val="100000"/>
              </a:lnSpc>
              <a:spcBef>
                <a:spcPts val="0"/>
              </a:spcBef>
              <a:spcAft>
                <a:spcPts val="0"/>
              </a:spcAft>
              <a:buClrTx/>
              <a:buSzTx/>
              <a:buFontTx/>
              <a:buNone/>
              <a:tabLst/>
              <a:defRPr sz="3200"/>
            </a:pPr>
            <a:endParaRPr kumimoji="0" sz="1200" b="0" i="0" u="none" strike="noStrike" kern="0" cap="none" spc="0" normalizeH="0" baseline="0" noProof="0" dirty="0">
              <a:ln>
                <a:noFill/>
              </a:ln>
              <a:solidFill>
                <a:srgbClr val="2A2A2A"/>
              </a:solidFill>
              <a:effectLst/>
              <a:uLnTx/>
              <a:uFillTx/>
              <a:latin typeface="Arial"/>
              <a:sym typeface="Helvetica Light"/>
            </a:endParaRPr>
          </a:p>
        </p:txBody>
      </p:sp>
      <p:sp>
        <p:nvSpPr>
          <p:cNvPr id="11" name="Shape 64"/>
          <p:cNvSpPr/>
          <p:nvPr userDrawn="1"/>
        </p:nvSpPr>
        <p:spPr>
          <a:xfrm flipV="1">
            <a:off x="6192441" y="135000"/>
            <a:ext cx="0" cy="405000"/>
          </a:xfrm>
          <a:prstGeom prst="line">
            <a:avLst/>
          </a:prstGeom>
          <a:ln/>
        </p:spPr>
        <p:style>
          <a:lnRef idx="1">
            <a:schemeClr val="dk1"/>
          </a:lnRef>
          <a:fillRef idx="0">
            <a:schemeClr val="dk1"/>
          </a:fillRef>
          <a:effectRef idx="0">
            <a:schemeClr val="dk1"/>
          </a:effectRef>
          <a:fontRef idx="minor">
            <a:schemeClr val="tx1"/>
          </a:fontRef>
        </p:style>
        <p:txBody>
          <a:bodyPr lIns="26789" tIns="26789" rIns="26789" bIns="26789" anchor="ctr"/>
          <a:lstStyle/>
          <a:p>
            <a:pPr marL="0" marR="0" lvl="0" indent="0" algn="ctr" defTabSz="219075" rtl="0" eaLnBrk="1" fontAlgn="auto" latinLnBrk="0" hangingPunct="0">
              <a:lnSpc>
                <a:spcPct val="100000"/>
              </a:lnSpc>
              <a:spcBef>
                <a:spcPts val="0"/>
              </a:spcBef>
              <a:spcAft>
                <a:spcPts val="0"/>
              </a:spcAft>
              <a:buClrTx/>
              <a:buSzTx/>
              <a:buFontTx/>
              <a:buNone/>
              <a:tabLst/>
              <a:defRPr sz="3200"/>
            </a:pPr>
            <a:endParaRPr kumimoji="0" sz="1200" b="0" i="0" u="none" strike="noStrike" kern="0" cap="none" spc="0" normalizeH="0" baseline="0" noProof="0" dirty="0">
              <a:ln>
                <a:noFill/>
              </a:ln>
              <a:solidFill>
                <a:srgbClr val="2A2A2A"/>
              </a:solidFill>
              <a:effectLst/>
              <a:uLnTx/>
              <a:uFillTx/>
              <a:latin typeface="Arial"/>
              <a:sym typeface="Helvetica Light"/>
            </a:endParaRPr>
          </a:p>
        </p:txBody>
      </p:sp>
      <p:sp>
        <p:nvSpPr>
          <p:cNvPr id="12" name="Shape 71"/>
          <p:cNvSpPr>
            <a:spLocks noGrp="1"/>
          </p:cNvSpPr>
          <p:nvPr>
            <p:ph type="pic" sz="quarter" idx="17"/>
          </p:nvPr>
        </p:nvSpPr>
        <p:spPr>
          <a:xfrm>
            <a:off x="6273702" y="204551"/>
            <a:ext cx="1176127" cy="270000"/>
          </a:xfrm>
          <a:prstGeom prst="rect">
            <a:avLst/>
          </a:prstGeom>
          <a:noFill/>
          <a:ln>
            <a:noFill/>
          </a:ln>
        </p:spPr>
        <p:txBody>
          <a:bodyPr lIns="68579" tIns="34289" rIns="68579" bIns="34289" anchor="t">
            <a:noAutofit/>
          </a:bodyPr>
          <a:lstStyle>
            <a:lvl1pPr marL="0" indent="0">
              <a:buNone/>
              <a:defRPr sz="800"/>
            </a:lvl1pPr>
          </a:lstStyle>
          <a:p>
            <a:r>
              <a:rPr lang="en-US"/>
              <a:t>Click icon to add picture</a:t>
            </a:r>
            <a:endParaRPr dirty="0"/>
          </a:p>
        </p:txBody>
      </p:sp>
      <p:sp>
        <p:nvSpPr>
          <p:cNvPr id="13" name="Rectangle 12"/>
          <p:cNvSpPr/>
          <p:nvPr userDrawn="1"/>
        </p:nvSpPr>
        <p:spPr>
          <a:xfrm>
            <a:off x="0" y="4735773"/>
            <a:ext cx="9144000" cy="40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l" defTabSz="450850">
              <a:tabLst/>
            </a:pPr>
            <a:r>
              <a:rPr lang="fr-BE" sz="800" dirty="0">
                <a:solidFill>
                  <a:schemeClr val="tx1"/>
                </a:solidFill>
              </a:rPr>
              <a:t>www.metoffice.gov.uk</a:t>
            </a:r>
            <a:r>
              <a:rPr lang="fr-BE" sz="800" dirty="0">
                <a:solidFill>
                  <a:schemeClr val="bg2"/>
                </a:solidFill>
              </a:rPr>
              <a:t>	</a:t>
            </a:r>
            <a:endParaRPr lang="en-GB" sz="800" dirty="0">
              <a:solidFill>
                <a:schemeClr val="bg2"/>
              </a:solidFill>
            </a:endParaRPr>
          </a:p>
        </p:txBody>
      </p:sp>
      <p:sp>
        <p:nvSpPr>
          <p:cNvPr id="14" name="Rectangle 13"/>
          <p:cNvSpPr/>
          <p:nvPr userDrawn="1"/>
        </p:nvSpPr>
        <p:spPr>
          <a:xfrm>
            <a:off x="4217158" y="4735773"/>
            <a:ext cx="4926842" cy="40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r" defTabSz="450850">
              <a:tabLst/>
            </a:pPr>
            <a:r>
              <a:rPr lang="fr-BE" sz="800" dirty="0">
                <a:solidFill>
                  <a:schemeClr val="tx1"/>
                </a:solidFill>
              </a:rPr>
              <a:t>© Crown Copyright</a:t>
            </a:r>
            <a:r>
              <a:rPr lang="fr-BE" sz="800" baseline="0" dirty="0">
                <a:solidFill>
                  <a:schemeClr val="tx1"/>
                </a:solidFill>
              </a:rPr>
              <a:t> 2021, Met Office</a:t>
            </a:r>
            <a:endParaRPr lang="en-GB" sz="800" dirty="0">
              <a:solidFill>
                <a:schemeClr val="tx1"/>
              </a:solidFill>
            </a:endParaRPr>
          </a:p>
        </p:txBody>
      </p:sp>
    </p:spTree>
    <p:extLst>
      <p:ext uri="{BB962C8B-B14F-4D97-AF65-F5344CB8AC3E}">
        <p14:creationId xmlns:p14="http://schemas.microsoft.com/office/powerpoint/2010/main" val="2319979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 option 5">
    <p:spTree>
      <p:nvGrpSpPr>
        <p:cNvPr id="1" name=""/>
        <p:cNvGrpSpPr/>
        <p:nvPr/>
      </p:nvGrpSpPr>
      <p:grpSpPr>
        <a:xfrm>
          <a:off x="0" y="0"/>
          <a:ext cx="0" cy="0"/>
          <a:chOff x="0" y="0"/>
          <a:chExt cx="0" cy="0"/>
        </a:xfrm>
      </p:grpSpPr>
      <p:sp>
        <p:nvSpPr>
          <p:cNvPr id="15" name="Shape 48"/>
          <p:cNvSpPr/>
          <p:nvPr userDrawn="1"/>
        </p:nvSpPr>
        <p:spPr>
          <a:xfrm>
            <a:off x="-1" y="-6009"/>
            <a:ext cx="9144002" cy="687642"/>
          </a:xfrm>
          <a:prstGeom prst="rect">
            <a:avLst/>
          </a:prstGeom>
          <a:blipFill>
            <a:blip r:embed="rId2" cstate="print"/>
          </a:blip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3200">
                <a:solidFill>
                  <a:srgbClr val="FFFFFF"/>
                </a:solidFill>
              </a:defRPr>
            </a:lvl1pPr>
          </a:lstStyle>
          <a:p>
            <a:pPr marL="0" marR="0" lvl="0" indent="0" algn="ctr" defTabSz="219075"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rgbClr val="FFFFFF"/>
                </a:solidFill>
                <a:effectLst/>
                <a:uLnTx/>
                <a:uFillTx/>
                <a:latin typeface="Arial"/>
                <a:sym typeface="Helvetica Light"/>
              </a:rPr>
              <a:t>  </a:t>
            </a:r>
          </a:p>
        </p:txBody>
      </p:sp>
      <p:sp>
        <p:nvSpPr>
          <p:cNvPr id="2" name="Title 1"/>
          <p:cNvSpPr>
            <a:spLocks noGrp="1"/>
          </p:cNvSpPr>
          <p:nvPr>
            <p:ph type="ctrTitle"/>
          </p:nvPr>
        </p:nvSpPr>
        <p:spPr>
          <a:xfrm>
            <a:off x="252000" y="698400"/>
            <a:ext cx="8640000" cy="1157696"/>
          </a:xfrm>
        </p:spPr>
        <p:txBody>
          <a:bodyPr anchor="b">
            <a:normAutofit/>
          </a:bodyPr>
          <a:lstStyle>
            <a:lvl1pPr algn="l">
              <a:defRPr sz="36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252000" y="2129051"/>
            <a:ext cx="8640000" cy="1814299"/>
          </a:xfrm>
        </p:spPr>
        <p:txBody>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Shape 64"/>
          <p:cNvSpPr/>
          <p:nvPr userDrawn="1"/>
        </p:nvSpPr>
        <p:spPr>
          <a:xfrm flipV="1">
            <a:off x="2141935" y="135000"/>
            <a:ext cx="0" cy="40500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txBody>
          <a:bodyPr lIns="26789" tIns="26789" rIns="26789" bIns="26789" anchor="ctr"/>
          <a:lstStyle/>
          <a:p>
            <a:pPr marL="0" marR="0" lvl="0" indent="0" algn="ctr" defTabSz="219075" rtl="0" eaLnBrk="1" fontAlgn="auto" latinLnBrk="0" hangingPunct="0">
              <a:lnSpc>
                <a:spcPct val="100000"/>
              </a:lnSpc>
              <a:spcBef>
                <a:spcPts val="0"/>
              </a:spcBef>
              <a:spcAft>
                <a:spcPts val="0"/>
              </a:spcAft>
              <a:buClrTx/>
              <a:buSzTx/>
              <a:buFontTx/>
              <a:buNone/>
              <a:tabLst/>
              <a:defRPr sz="3200"/>
            </a:pPr>
            <a:endParaRPr kumimoji="0" sz="1200" b="0" i="0" u="none" strike="noStrike" kern="0" cap="none" spc="0" normalizeH="0" baseline="0" noProof="0" dirty="0">
              <a:ln>
                <a:noFill/>
              </a:ln>
              <a:solidFill>
                <a:srgbClr val="2A2A2A"/>
              </a:solidFill>
              <a:effectLst/>
              <a:uLnTx/>
              <a:uFillTx/>
              <a:latin typeface="Arial"/>
              <a:sym typeface="Helvetica Light"/>
            </a:endParaRPr>
          </a:p>
        </p:txBody>
      </p:sp>
      <p:sp>
        <p:nvSpPr>
          <p:cNvPr id="6" name="Shape 69"/>
          <p:cNvSpPr>
            <a:spLocks noGrp="1"/>
          </p:cNvSpPr>
          <p:nvPr>
            <p:ph type="pic" sz="quarter" idx="13"/>
          </p:nvPr>
        </p:nvSpPr>
        <p:spPr>
          <a:xfrm>
            <a:off x="2227171" y="204551"/>
            <a:ext cx="1176126" cy="270000"/>
          </a:xfrm>
          <a:prstGeom prst="rect">
            <a:avLst/>
          </a:prstGeom>
          <a:noFill/>
          <a:ln>
            <a:noFill/>
          </a:ln>
        </p:spPr>
        <p:txBody>
          <a:bodyPr wrap="square" lIns="68579" tIns="34289" rIns="68579" bIns="34289" anchor="t">
            <a:noAutofit/>
          </a:bodyPr>
          <a:lstStyle>
            <a:lvl1pPr marL="0" indent="0">
              <a:buNone/>
              <a:defRPr sz="800">
                <a:latin typeface="+mn-lt"/>
              </a:defRPr>
            </a:lvl1pPr>
          </a:lstStyle>
          <a:p>
            <a:r>
              <a:rPr lang="en-US"/>
              <a:t>Click icon to add picture</a:t>
            </a:r>
            <a:endParaRPr lang="en-GB" dirty="0"/>
          </a:p>
        </p:txBody>
      </p:sp>
      <p:sp>
        <p:nvSpPr>
          <p:cNvPr id="7" name="Shape 70"/>
          <p:cNvSpPr>
            <a:spLocks noGrp="1"/>
          </p:cNvSpPr>
          <p:nvPr>
            <p:ph type="pic" sz="quarter" idx="14"/>
          </p:nvPr>
        </p:nvSpPr>
        <p:spPr>
          <a:xfrm>
            <a:off x="3577935" y="204551"/>
            <a:ext cx="1176127" cy="270000"/>
          </a:xfrm>
          <a:prstGeom prst="rect">
            <a:avLst/>
          </a:prstGeom>
          <a:noFill/>
          <a:ln>
            <a:noFill/>
          </a:ln>
        </p:spPr>
        <p:txBody>
          <a:bodyPr lIns="68579" tIns="34289" rIns="68579" bIns="34289" anchor="t">
            <a:noAutofit/>
          </a:bodyPr>
          <a:lstStyle>
            <a:lvl1pPr marL="0" indent="0">
              <a:buNone/>
              <a:defRPr sz="800"/>
            </a:lvl1pPr>
          </a:lstStyle>
          <a:p>
            <a:r>
              <a:rPr lang="en-US"/>
              <a:t>Click icon to add picture</a:t>
            </a:r>
            <a:endParaRPr dirty="0"/>
          </a:p>
        </p:txBody>
      </p:sp>
      <p:sp>
        <p:nvSpPr>
          <p:cNvPr id="8" name="Shape 71"/>
          <p:cNvSpPr>
            <a:spLocks noGrp="1"/>
          </p:cNvSpPr>
          <p:nvPr>
            <p:ph type="pic" sz="quarter" idx="15"/>
          </p:nvPr>
        </p:nvSpPr>
        <p:spPr>
          <a:xfrm>
            <a:off x="4928103" y="204551"/>
            <a:ext cx="1176127" cy="270000"/>
          </a:xfrm>
          <a:prstGeom prst="rect">
            <a:avLst/>
          </a:prstGeom>
          <a:noFill/>
          <a:ln>
            <a:noFill/>
          </a:ln>
        </p:spPr>
        <p:txBody>
          <a:bodyPr lIns="68579" tIns="34289" rIns="68579" bIns="34289" anchor="t">
            <a:noAutofit/>
          </a:bodyPr>
          <a:lstStyle>
            <a:lvl1pPr marL="0" indent="0">
              <a:buNone/>
              <a:defRPr sz="800"/>
            </a:lvl1pPr>
          </a:lstStyle>
          <a:p>
            <a:r>
              <a:rPr lang="en-US"/>
              <a:t>Click icon to add picture</a:t>
            </a:r>
            <a:endParaRPr dirty="0"/>
          </a:p>
        </p:txBody>
      </p:sp>
      <p:sp>
        <p:nvSpPr>
          <p:cNvPr id="9" name="Shape 64"/>
          <p:cNvSpPr/>
          <p:nvPr userDrawn="1"/>
        </p:nvSpPr>
        <p:spPr>
          <a:xfrm flipV="1">
            <a:off x="3490913" y="135000"/>
            <a:ext cx="0" cy="40500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txBody>
          <a:bodyPr lIns="26789" tIns="26789" rIns="26789" bIns="26789" anchor="ctr"/>
          <a:lstStyle/>
          <a:p>
            <a:pPr marL="0" marR="0" lvl="0" indent="0" algn="ctr" defTabSz="219075" rtl="0" eaLnBrk="1" fontAlgn="auto" latinLnBrk="0" hangingPunct="0">
              <a:lnSpc>
                <a:spcPct val="100000"/>
              </a:lnSpc>
              <a:spcBef>
                <a:spcPts val="0"/>
              </a:spcBef>
              <a:spcAft>
                <a:spcPts val="0"/>
              </a:spcAft>
              <a:buClrTx/>
              <a:buSzTx/>
              <a:buFontTx/>
              <a:buNone/>
              <a:tabLst/>
              <a:defRPr sz="3200"/>
            </a:pPr>
            <a:endParaRPr kumimoji="0" sz="1200" b="0" i="0" u="none" strike="noStrike" kern="0" cap="none" spc="0" normalizeH="0" baseline="0" noProof="0" dirty="0">
              <a:ln>
                <a:noFill/>
              </a:ln>
              <a:solidFill>
                <a:srgbClr val="2A2A2A"/>
              </a:solidFill>
              <a:effectLst/>
              <a:uLnTx/>
              <a:uFillTx/>
              <a:latin typeface="Arial"/>
              <a:sym typeface="Helvetica Light"/>
            </a:endParaRPr>
          </a:p>
        </p:txBody>
      </p:sp>
      <p:sp>
        <p:nvSpPr>
          <p:cNvPr id="10" name="Shape 64"/>
          <p:cNvSpPr/>
          <p:nvPr userDrawn="1"/>
        </p:nvSpPr>
        <p:spPr>
          <a:xfrm flipV="1">
            <a:off x="4842272" y="135000"/>
            <a:ext cx="0" cy="40500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txBody>
          <a:bodyPr lIns="26789" tIns="26789" rIns="26789" bIns="26789" anchor="ctr"/>
          <a:lstStyle/>
          <a:p>
            <a:pPr marL="0" marR="0" lvl="0" indent="0" algn="ctr" defTabSz="219075" rtl="0" eaLnBrk="1" fontAlgn="auto" latinLnBrk="0" hangingPunct="0">
              <a:lnSpc>
                <a:spcPct val="100000"/>
              </a:lnSpc>
              <a:spcBef>
                <a:spcPts val="0"/>
              </a:spcBef>
              <a:spcAft>
                <a:spcPts val="0"/>
              </a:spcAft>
              <a:buClrTx/>
              <a:buSzTx/>
              <a:buFontTx/>
              <a:buNone/>
              <a:tabLst/>
              <a:defRPr sz="3200"/>
            </a:pPr>
            <a:endParaRPr kumimoji="0" sz="1200" b="0" i="0" u="none" strike="noStrike" kern="0" cap="none" spc="0" normalizeH="0" baseline="0" noProof="0" dirty="0">
              <a:ln>
                <a:noFill/>
              </a:ln>
              <a:solidFill>
                <a:srgbClr val="2A2A2A"/>
              </a:solidFill>
              <a:effectLst/>
              <a:uLnTx/>
              <a:uFillTx/>
              <a:latin typeface="Arial"/>
              <a:sym typeface="Helvetica Light"/>
            </a:endParaRPr>
          </a:p>
        </p:txBody>
      </p:sp>
      <p:sp>
        <p:nvSpPr>
          <p:cNvPr id="11" name="Shape 64"/>
          <p:cNvSpPr/>
          <p:nvPr userDrawn="1"/>
        </p:nvSpPr>
        <p:spPr>
          <a:xfrm flipV="1">
            <a:off x="6192441" y="135000"/>
            <a:ext cx="0" cy="40500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txBody>
          <a:bodyPr lIns="26789" tIns="26789" rIns="26789" bIns="26789" anchor="ctr"/>
          <a:lstStyle/>
          <a:p>
            <a:pPr marL="0" marR="0" lvl="0" indent="0" algn="ctr" defTabSz="219075" rtl="0" eaLnBrk="1" fontAlgn="auto" latinLnBrk="0" hangingPunct="0">
              <a:lnSpc>
                <a:spcPct val="100000"/>
              </a:lnSpc>
              <a:spcBef>
                <a:spcPts val="0"/>
              </a:spcBef>
              <a:spcAft>
                <a:spcPts val="0"/>
              </a:spcAft>
              <a:buClrTx/>
              <a:buSzTx/>
              <a:buFontTx/>
              <a:buNone/>
              <a:tabLst/>
              <a:defRPr sz="3200"/>
            </a:pPr>
            <a:endParaRPr kumimoji="0" sz="1200" b="0" i="0" u="none" strike="noStrike" kern="0" cap="none" spc="0" normalizeH="0" baseline="0" noProof="0" dirty="0">
              <a:ln>
                <a:noFill/>
              </a:ln>
              <a:solidFill>
                <a:srgbClr val="2A2A2A"/>
              </a:solidFill>
              <a:effectLst/>
              <a:uLnTx/>
              <a:uFillTx/>
              <a:latin typeface="Arial"/>
              <a:sym typeface="Helvetica Light"/>
            </a:endParaRPr>
          </a:p>
        </p:txBody>
      </p:sp>
      <p:sp>
        <p:nvSpPr>
          <p:cNvPr id="12" name="Shape 71"/>
          <p:cNvSpPr>
            <a:spLocks noGrp="1"/>
          </p:cNvSpPr>
          <p:nvPr>
            <p:ph type="pic" sz="quarter" idx="17"/>
          </p:nvPr>
        </p:nvSpPr>
        <p:spPr>
          <a:xfrm>
            <a:off x="6273702" y="204551"/>
            <a:ext cx="1176127" cy="270000"/>
          </a:xfrm>
          <a:prstGeom prst="rect">
            <a:avLst/>
          </a:prstGeom>
          <a:noFill/>
          <a:ln>
            <a:noFill/>
          </a:ln>
        </p:spPr>
        <p:txBody>
          <a:bodyPr lIns="68579" tIns="34289" rIns="68579" bIns="34289" anchor="t">
            <a:noAutofit/>
          </a:bodyPr>
          <a:lstStyle>
            <a:lvl1pPr marL="0" indent="0">
              <a:buNone/>
              <a:defRPr sz="800"/>
            </a:lvl1pPr>
          </a:lstStyle>
          <a:p>
            <a:r>
              <a:rPr lang="en-US"/>
              <a:t>Click icon to add picture</a:t>
            </a:r>
            <a:endParaRPr dirty="0"/>
          </a:p>
        </p:txBody>
      </p:sp>
      <p:sp>
        <p:nvSpPr>
          <p:cNvPr id="13" name="Rectangle 12"/>
          <p:cNvSpPr/>
          <p:nvPr userDrawn="1"/>
        </p:nvSpPr>
        <p:spPr>
          <a:xfrm>
            <a:off x="0" y="4735773"/>
            <a:ext cx="9144000" cy="40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l" defTabSz="450850">
              <a:tabLst/>
            </a:pPr>
            <a:r>
              <a:rPr lang="fr-BE" sz="800" dirty="0">
                <a:solidFill>
                  <a:schemeClr val="tx1"/>
                </a:solidFill>
              </a:rPr>
              <a:t>www.metoffice.gov.uk</a:t>
            </a:r>
            <a:r>
              <a:rPr lang="fr-BE" sz="800" dirty="0">
                <a:solidFill>
                  <a:schemeClr val="bg2"/>
                </a:solidFill>
              </a:rPr>
              <a:t>	</a:t>
            </a:r>
            <a:endParaRPr lang="en-GB" sz="800" dirty="0">
              <a:solidFill>
                <a:schemeClr val="bg2"/>
              </a:solidFill>
            </a:endParaRPr>
          </a:p>
        </p:txBody>
      </p:sp>
      <p:sp>
        <p:nvSpPr>
          <p:cNvPr id="14" name="Rectangle 13"/>
          <p:cNvSpPr/>
          <p:nvPr userDrawn="1"/>
        </p:nvSpPr>
        <p:spPr>
          <a:xfrm>
            <a:off x="4217158" y="4735773"/>
            <a:ext cx="4926842" cy="407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r" defTabSz="450850">
              <a:tabLst/>
            </a:pPr>
            <a:r>
              <a:rPr lang="fr-BE" sz="800" dirty="0">
                <a:solidFill>
                  <a:schemeClr val="tx1"/>
                </a:solidFill>
              </a:rPr>
              <a:t>© Crown Copyright</a:t>
            </a:r>
            <a:r>
              <a:rPr lang="fr-BE" sz="800" baseline="0" dirty="0">
                <a:solidFill>
                  <a:schemeClr val="tx1"/>
                </a:solidFill>
              </a:rPr>
              <a:t> 2021, Met Office</a:t>
            </a:r>
            <a:endParaRPr lang="en-GB" sz="800" dirty="0">
              <a:solidFill>
                <a:schemeClr val="tx1"/>
              </a:solidFill>
            </a:endParaRPr>
          </a:p>
        </p:txBody>
      </p:sp>
      <p:sp>
        <p:nvSpPr>
          <p:cNvPr id="5" name="Shape 68"/>
          <p:cNvSpPr/>
          <p:nvPr userDrawn="1"/>
        </p:nvSpPr>
        <p:spPr>
          <a:xfrm>
            <a:off x="7531089" y="204551"/>
            <a:ext cx="1360911" cy="270000"/>
          </a:xfrm>
          <a:prstGeom prst="rect">
            <a:avLst/>
          </a:prstGeom>
          <a:ln w="12700">
            <a:miter lim="400000"/>
          </a:ln>
          <a:extLst>
            <a:ext uri="{C572A759-6A51-4108-AA02-DFA0A04FC94B}">
              <ma14:wrappingTextBoxFlag xmlns="" xmlns:ma14="http://schemas.microsoft.com/office/mac/drawingml/2011/main" val="1"/>
            </a:ext>
          </a:extLst>
        </p:spPr>
        <p:txBody>
          <a:bodyPr lIns="26789" tIns="26789" rIns="26789" bIns="26789"/>
          <a:lstStyle/>
          <a:p>
            <a:pPr marL="0" marR="0" lvl="0" indent="0" algn="l" defTabSz="342900" rtl="0" eaLnBrk="1" fontAlgn="auto" latinLnBrk="0" hangingPunct="0">
              <a:lnSpc>
                <a:spcPct val="90000"/>
              </a:lnSpc>
              <a:spcBef>
                <a:spcPts val="300"/>
              </a:spcBef>
              <a:spcAft>
                <a:spcPts val="0"/>
              </a:spcAft>
              <a:buClrTx/>
              <a:buSzTx/>
              <a:buFontTx/>
              <a:buNone/>
              <a:tabLst/>
              <a:defRPr sz="2100">
                <a:solidFill>
                  <a:srgbClr val="2A2A2A"/>
                </a:solidFill>
                <a:latin typeface="Arial"/>
                <a:ea typeface="Arial"/>
                <a:cs typeface="Arial"/>
                <a:sym typeface="Arial"/>
              </a:defRPr>
            </a:pPr>
            <a:r>
              <a:rPr kumimoji="0" sz="800" b="0" i="0" u="none" strike="noStrike" kern="0" cap="none" spc="0" normalizeH="0" baseline="0" noProof="0" dirty="0">
                <a:ln>
                  <a:noFill/>
                </a:ln>
                <a:solidFill>
                  <a:schemeClr val="accent6"/>
                </a:solidFill>
                <a:effectLst/>
                <a:uLnTx/>
                <a:uFillTx/>
                <a:latin typeface="Arial"/>
                <a:cs typeface="Arial"/>
                <a:sym typeface="Arial"/>
              </a:rPr>
              <a:t>Working together </a:t>
            </a:r>
            <a:br>
              <a:rPr kumimoji="0" sz="800" b="0" i="0" u="none" strike="noStrike" kern="0" cap="none" spc="0" normalizeH="0" baseline="0" noProof="0" dirty="0">
                <a:ln>
                  <a:noFill/>
                </a:ln>
                <a:solidFill>
                  <a:schemeClr val="accent6"/>
                </a:solidFill>
                <a:effectLst/>
                <a:uLnTx/>
                <a:uFillTx/>
                <a:latin typeface="Arial"/>
                <a:cs typeface="Arial"/>
                <a:sym typeface="Arial"/>
              </a:rPr>
            </a:br>
            <a:r>
              <a:rPr kumimoji="0" sz="800" b="0" i="0" u="none" strike="noStrike" kern="0" cap="none" spc="0" normalizeH="0" baseline="0" noProof="0" dirty="0">
                <a:ln>
                  <a:noFill/>
                </a:ln>
                <a:solidFill>
                  <a:schemeClr val="accent6"/>
                </a:solidFill>
                <a:effectLst/>
                <a:uLnTx/>
                <a:uFillTx/>
                <a:latin typeface="Arial"/>
                <a:cs typeface="Arial"/>
                <a:sym typeface="Arial"/>
              </a:rPr>
              <a:t>(enter working relationship)</a:t>
            </a:r>
          </a:p>
        </p:txBody>
      </p:sp>
      <p:pic>
        <p:nvPicPr>
          <p:cNvPr id="18" name="MO_MASTER_for_dark_backg_RBG.png"/>
          <p:cNvPicPr>
            <a:picLocks noChangeAspect="1"/>
          </p:cNvPicPr>
          <p:nvPr userDrawn="1"/>
        </p:nvPicPr>
        <p:blipFill>
          <a:blip r:embed="rId3" cstate="print"/>
          <a:stretch>
            <a:fillRect/>
          </a:stretch>
        </p:blipFill>
        <p:spPr>
          <a:xfrm>
            <a:off x="183600" y="54000"/>
            <a:ext cx="1803780" cy="565650"/>
          </a:xfrm>
          <a:prstGeom prst="rect">
            <a:avLst/>
          </a:prstGeom>
          <a:ln w="12700">
            <a:miter lim="400000"/>
          </a:ln>
        </p:spPr>
      </p:pic>
    </p:spTree>
    <p:extLst>
      <p:ext uri="{BB962C8B-B14F-4D97-AF65-F5344CB8AC3E}">
        <p14:creationId xmlns:p14="http://schemas.microsoft.com/office/powerpoint/2010/main" val="2047208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1 column">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endParaRPr lang="en-GB"/>
          </a:p>
        </p:txBody>
      </p:sp>
      <p:sp>
        <p:nvSpPr>
          <p:cNvPr id="11" name="Slide Number Placeholder 10"/>
          <p:cNvSpPr>
            <a:spLocks noGrp="1"/>
          </p:cNvSpPr>
          <p:nvPr>
            <p:ph type="sldNum" sz="quarter" idx="10"/>
          </p:nvPr>
        </p:nvSpPr>
        <p:spPr/>
        <p:txBody>
          <a:bodyPr/>
          <a:lstStyle/>
          <a:p>
            <a:fld id="{E5F9FE41-C8F9-47EF-94C3-C489748B47D0}" type="slidenum">
              <a:rPr lang="en-GB" smtClean="0"/>
              <a:pPr/>
              <a:t>‹#›</a:t>
            </a:fld>
            <a:endParaRPr lang="en-GB" dirty="0"/>
          </a:p>
        </p:txBody>
      </p:sp>
    </p:spTree>
    <p:extLst>
      <p:ext uri="{BB962C8B-B14F-4D97-AF65-F5344CB8AC3E}">
        <p14:creationId xmlns:p14="http://schemas.microsoft.com/office/powerpoint/2010/main" val="1012625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Content -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2000" y="1548000"/>
            <a:ext cx="4087988" cy="3060000"/>
          </a:xfrm>
        </p:spPr>
        <p:txBody>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2400" y="1548000"/>
            <a:ext cx="4089600" cy="3060000"/>
          </a:xfrm>
        </p:spPr>
        <p:txBody>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4567473" y="1548000"/>
            <a:ext cx="0" cy="306000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5" name="Slide Number Placeholder 4"/>
          <p:cNvSpPr>
            <a:spLocks noGrp="1"/>
          </p:cNvSpPr>
          <p:nvPr>
            <p:ph type="sldNum" sz="quarter" idx="10"/>
          </p:nvPr>
        </p:nvSpPr>
        <p:spPr/>
        <p:txBody>
          <a:bodyPr/>
          <a:lstStyle/>
          <a:p>
            <a:fld id="{E5F9FE41-C8F9-47EF-94C3-C489748B47D0}" type="slidenum">
              <a:rPr lang="en-GB" smtClean="0"/>
              <a:pPr/>
              <a:t>‹#›</a:t>
            </a:fld>
            <a:endParaRPr lang="en-GB" dirty="0"/>
          </a:p>
        </p:txBody>
      </p:sp>
    </p:spTree>
    <p:extLst>
      <p:ext uri="{BB962C8B-B14F-4D97-AF65-F5344CB8AC3E}">
        <p14:creationId xmlns:p14="http://schemas.microsoft.com/office/powerpoint/2010/main" val="2871592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2000" y="699740"/>
            <a:ext cx="8640000" cy="576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252000" y="1548000"/>
            <a:ext cx="8640000" cy="3060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MO_MASTER_black_mono_for_light_backg_RBG.png"/>
          <p:cNvPicPr>
            <a:picLocks noChangeAspect="1"/>
          </p:cNvPicPr>
          <p:nvPr userDrawn="1"/>
        </p:nvPicPr>
        <p:blipFill>
          <a:blip r:embed="rId26" cstate="print"/>
          <a:stretch>
            <a:fillRect/>
          </a:stretch>
        </p:blipFill>
        <p:spPr>
          <a:xfrm>
            <a:off x="183946" y="54592"/>
            <a:ext cx="1802343" cy="565200"/>
          </a:xfrm>
          <a:prstGeom prst="rect">
            <a:avLst/>
          </a:prstGeom>
          <a:ln w="12700">
            <a:miter lim="400000"/>
          </a:ln>
        </p:spPr>
      </p:pic>
      <p:sp>
        <p:nvSpPr>
          <p:cNvPr id="9" name="Rectangle 8"/>
          <p:cNvSpPr/>
          <p:nvPr userDrawn="1"/>
        </p:nvSpPr>
        <p:spPr>
          <a:xfrm>
            <a:off x="0" y="4735773"/>
            <a:ext cx="9144000" cy="407727"/>
          </a:xfrm>
          <a:prstGeom prst="rect">
            <a:avLst/>
          </a:prstGeom>
          <a:solidFill>
            <a:srgbClr val="C4E90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pPr algn="l" defTabSz="450850">
              <a:tabLst/>
            </a:pPr>
            <a:r>
              <a:rPr lang="fr-BE" sz="800" dirty="0">
                <a:solidFill>
                  <a:schemeClr val="tx1"/>
                </a:solidFill>
              </a:rPr>
              <a:t>	</a:t>
            </a:r>
            <a:endParaRPr lang="en-GB" sz="800" dirty="0">
              <a:solidFill>
                <a:schemeClr val="tx1"/>
              </a:solidFill>
            </a:endParaRPr>
          </a:p>
        </p:txBody>
      </p:sp>
      <p:sp>
        <p:nvSpPr>
          <p:cNvPr id="4" name="Slide Number Placeholder 3"/>
          <p:cNvSpPr>
            <a:spLocks noGrp="1"/>
          </p:cNvSpPr>
          <p:nvPr>
            <p:ph type="sldNum" sz="quarter" idx="4"/>
          </p:nvPr>
        </p:nvSpPr>
        <p:spPr>
          <a:xfrm>
            <a:off x="3851910" y="4802317"/>
            <a:ext cx="1436370" cy="274637"/>
          </a:xfrm>
          <a:prstGeom prst="rect">
            <a:avLst/>
          </a:prstGeom>
        </p:spPr>
        <p:txBody>
          <a:bodyPr vert="horz" lIns="91440" tIns="45720" rIns="91440" bIns="45720" rtlCol="0" anchor="ctr"/>
          <a:lstStyle>
            <a:lvl1pPr algn="ctr">
              <a:defRPr sz="1200">
                <a:solidFill>
                  <a:schemeClr val="tx1"/>
                </a:solidFill>
              </a:defRPr>
            </a:lvl1pPr>
          </a:lstStyle>
          <a:p>
            <a:fld id="{E5F9FE41-C8F9-47EF-94C3-C489748B47D0}" type="slidenum">
              <a:rPr lang="en-GB" smtClean="0"/>
              <a:pPr/>
              <a:t>‹#›</a:t>
            </a:fld>
            <a:endParaRPr lang="en-GB" dirty="0"/>
          </a:p>
        </p:txBody>
      </p:sp>
    </p:spTree>
    <p:extLst>
      <p:ext uri="{BB962C8B-B14F-4D97-AF65-F5344CB8AC3E}">
        <p14:creationId xmlns:p14="http://schemas.microsoft.com/office/powerpoint/2010/main" val="3098655942"/>
      </p:ext>
    </p:extLst>
  </p:cSld>
  <p:clrMap bg1="lt1" tx1="dk1" bg2="lt2" tx2="dk2" accent1="accent1" accent2="accent2" accent3="accent3" accent4="accent4" accent5="accent5" accent6="accent6" hlink="hlink" folHlink="folHlink"/>
  <p:sldLayoutIdLst>
    <p:sldLayoutId id="2147483679" r:id="rId1"/>
    <p:sldLayoutId id="2147483686" r:id="rId2"/>
    <p:sldLayoutId id="2147483659" r:id="rId3"/>
    <p:sldLayoutId id="2147483681" r:id="rId4"/>
    <p:sldLayoutId id="2147483684" r:id="rId5"/>
    <p:sldLayoutId id="2147483682" r:id="rId6"/>
    <p:sldLayoutId id="2147483685" r:id="rId7"/>
    <p:sldLayoutId id="2147483660" r:id="rId8"/>
    <p:sldLayoutId id="2147483662" r:id="rId9"/>
    <p:sldLayoutId id="2147483670" r:id="rId10"/>
    <p:sldLayoutId id="2147483669" r:id="rId11"/>
    <p:sldLayoutId id="2147483668" r:id="rId12"/>
    <p:sldLayoutId id="2147483664" r:id="rId13"/>
    <p:sldLayoutId id="2147483671" r:id="rId14"/>
    <p:sldLayoutId id="2147483665" r:id="rId15"/>
    <p:sldLayoutId id="2147483677" r:id="rId16"/>
    <p:sldLayoutId id="2147483672" r:id="rId17"/>
    <p:sldLayoutId id="2147483676" r:id="rId18"/>
    <p:sldLayoutId id="2147483674" r:id="rId19"/>
    <p:sldLayoutId id="2147483675" r:id="rId20"/>
    <p:sldLayoutId id="2147483673" r:id="rId21"/>
    <p:sldLayoutId id="2147483683" r:id="rId22"/>
    <p:sldLayoutId id="2147483706" r:id="rId23"/>
    <p:sldLayoutId id="2147483707" r:id="rId24"/>
  </p:sldLayoutIdLst>
  <p:hf sldNum="0" hdr="0" ftr="0" dt="0"/>
  <p:txStyles>
    <p:titleStyle>
      <a:lvl1pPr algn="l" defTabSz="6858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community.wmo.int/jwgfvr-verification"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16.xml"/><Relationship Id="rId7"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22.wmf"/><Relationship Id="rId5" Type="http://schemas.openxmlformats.org/officeDocument/2006/relationships/oleObject" Target="../embeddings/oleObject1.bin"/><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media/image28.png"/><Relationship Id="rId5" Type="http://schemas.openxmlformats.org/officeDocument/2006/relationships/image" Target="../media/image29.wmf"/><Relationship Id="rId4"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cid:ii_14a0caa03b8c1555"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notesSlide" Target="../notesSlides/notesSlide29.xml"/><Relationship Id="rId7"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42.wmf"/><Relationship Id="rId5" Type="http://schemas.openxmlformats.org/officeDocument/2006/relationships/oleObject" Target="../embeddings/oleObject4.bin"/><Relationship Id="rId10" Type="http://schemas.openxmlformats.org/officeDocument/2006/relationships/image" Target="../media/image44.wmf"/><Relationship Id="rId4" Type="http://schemas.openxmlformats.org/officeDocument/2006/relationships/image" Target="../media/image45.jpeg"/><Relationship Id="rId9" Type="http://schemas.openxmlformats.org/officeDocument/2006/relationships/oleObject" Target="../embeddings/oleObject6.bin"/></Relationships>
</file>

<file path=ppt/slides/_rels/slide46.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notesSlide" Target="../notesSlides/notesSlide30.xml"/><Relationship Id="rId7" Type="http://schemas.openxmlformats.org/officeDocument/2006/relationships/oleObject" Target="../embeddings/oleObject8.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46.wmf"/><Relationship Id="rId5" Type="http://schemas.openxmlformats.org/officeDocument/2006/relationships/oleObject" Target="../embeddings/oleObject7.bin"/><Relationship Id="rId4" Type="http://schemas.openxmlformats.org/officeDocument/2006/relationships/image" Target="../media/image45.jpeg"/></Relationships>
</file>

<file path=ppt/slides/_rels/slide47.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notesSlide" Target="../notesSlides/notesSlide31.xml"/><Relationship Id="rId7"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48.wmf"/><Relationship Id="rId5" Type="http://schemas.openxmlformats.org/officeDocument/2006/relationships/oleObject" Target="../embeddings/oleObject9.bin"/><Relationship Id="rId4" Type="http://schemas.openxmlformats.org/officeDocument/2006/relationships/image" Target="../media/image45.jpeg"/></Relationships>
</file>

<file path=ppt/slides/_rels/slide48.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notesSlide" Target="../notesSlides/notesSlide32.xml"/><Relationship Id="rId7"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50.wmf"/><Relationship Id="rId5" Type="http://schemas.openxmlformats.org/officeDocument/2006/relationships/oleObject" Target="../embeddings/oleObject11.bin"/><Relationship Id="rId10" Type="http://schemas.openxmlformats.org/officeDocument/2006/relationships/image" Target="../media/image52.wmf"/><Relationship Id="rId4" Type="http://schemas.openxmlformats.org/officeDocument/2006/relationships/image" Target="../media/image45.jpeg"/><Relationship Id="rId9" Type="http://schemas.openxmlformats.org/officeDocument/2006/relationships/oleObject" Target="../embeddings/oleObject13.bin"/></Relationships>
</file>

<file path=ppt/slides/_rels/slide49.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notesSlide" Target="../notesSlides/notesSlide33.xml"/><Relationship Id="rId7"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53.wmf"/><Relationship Id="rId5" Type="http://schemas.openxmlformats.org/officeDocument/2006/relationships/oleObject" Target="../embeddings/oleObject14.bin"/><Relationship Id="rId10" Type="http://schemas.openxmlformats.org/officeDocument/2006/relationships/image" Target="../media/image54.wmf"/><Relationship Id="rId4" Type="http://schemas.openxmlformats.org/officeDocument/2006/relationships/image" Target="../media/image45.jpeg"/><Relationship Id="rId9" Type="http://schemas.openxmlformats.org/officeDocument/2006/relationships/oleObject" Target="../embeddings/oleObject16.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56.wmf"/><Relationship Id="rId13" Type="http://schemas.openxmlformats.org/officeDocument/2006/relationships/oleObject" Target="../embeddings/oleObject21.bin"/><Relationship Id="rId3" Type="http://schemas.openxmlformats.org/officeDocument/2006/relationships/notesSlide" Target="../notesSlides/notesSlide34.xml"/><Relationship Id="rId7" Type="http://schemas.openxmlformats.org/officeDocument/2006/relationships/oleObject" Target="../embeddings/oleObject18.bin"/><Relationship Id="rId12" Type="http://schemas.openxmlformats.org/officeDocument/2006/relationships/image" Target="../media/image44.wmf"/><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55.w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57.wmf"/><Relationship Id="rId4" Type="http://schemas.openxmlformats.org/officeDocument/2006/relationships/image" Target="../media/image45.jpeg"/><Relationship Id="rId9" Type="http://schemas.openxmlformats.org/officeDocument/2006/relationships/oleObject" Target="../embeddings/oleObject19.bin"/></Relationships>
</file>

<file path=ppt/slides/_rels/slide5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1E6D4B-47D8-49C0-9204-70D4C19F5D20}"/>
              </a:ext>
            </a:extLst>
          </p:cNvPr>
          <p:cNvSpPr>
            <a:spLocks noGrp="1"/>
          </p:cNvSpPr>
          <p:nvPr>
            <p:ph type="ctrTitle"/>
          </p:nvPr>
        </p:nvSpPr>
        <p:spPr>
          <a:xfrm>
            <a:off x="186529" y="533110"/>
            <a:ext cx="5016036" cy="1135582"/>
          </a:xfrm>
        </p:spPr>
        <p:txBody>
          <a:bodyPr>
            <a:normAutofit/>
          </a:bodyPr>
          <a:lstStyle/>
          <a:p>
            <a:r>
              <a:rPr lang="en-GB" sz="4400" dirty="0"/>
              <a:t>Categorical scores</a:t>
            </a:r>
            <a:br>
              <a:rPr lang="en-GB" dirty="0"/>
            </a:br>
            <a:r>
              <a:rPr lang="en-GB" sz="1800" dirty="0"/>
              <a:t> </a:t>
            </a:r>
            <a:endParaRPr lang="en-GB" dirty="0"/>
          </a:p>
        </p:txBody>
      </p:sp>
      <p:sp>
        <p:nvSpPr>
          <p:cNvPr id="5" name="Subtitle 4">
            <a:extLst>
              <a:ext uri="{FF2B5EF4-FFF2-40B4-BE49-F238E27FC236}">
                <a16:creationId xmlns:a16="http://schemas.microsoft.com/office/drawing/2014/main" id="{3BA0585E-1C6C-4744-ADDD-352E68686D25}"/>
              </a:ext>
            </a:extLst>
          </p:cNvPr>
          <p:cNvSpPr>
            <a:spLocks noGrp="1"/>
          </p:cNvSpPr>
          <p:nvPr>
            <p:ph type="subTitle" idx="1"/>
          </p:nvPr>
        </p:nvSpPr>
        <p:spPr>
          <a:xfrm>
            <a:off x="45720" y="3168964"/>
            <a:ext cx="4333648" cy="1814299"/>
          </a:xfrm>
        </p:spPr>
        <p:txBody>
          <a:bodyPr/>
          <a:lstStyle/>
          <a:p>
            <a:r>
              <a:rPr lang="en-GB" dirty="0"/>
              <a:t>Marion Mittermaier</a:t>
            </a:r>
          </a:p>
          <a:p>
            <a:r>
              <a:rPr lang="en-GB" dirty="0"/>
              <a:t> </a:t>
            </a:r>
          </a:p>
          <a:p>
            <a:pPr algn="r"/>
            <a:r>
              <a:rPr lang="en-GB" dirty="0"/>
              <a:t>MPEDTP Virtual Summer School</a:t>
            </a:r>
          </a:p>
          <a:p>
            <a:endParaRPr lang="en-GB" dirty="0"/>
          </a:p>
          <a:p>
            <a:r>
              <a:rPr lang="en-GB" dirty="0"/>
              <a:t>22 June 2021</a:t>
            </a:r>
          </a:p>
        </p:txBody>
      </p:sp>
      <p:pic>
        <p:nvPicPr>
          <p:cNvPr id="6" name="Picture 3">
            <a:extLst>
              <a:ext uri="{FF2B5EF4-FFF2-40B4-BE49-F238E27FC236}">
                <a16:creationId xmlns:a16="http://schemas.microsoft.com/office/drawing/2014/main" id="{34D2404D-CAF8-4AE5-ABD0-FE91458B17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5380" y="4220567"/>
            <a:ext cx="1870083" cy="80939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7" name="Group 9">
            <a:extLst>
              <a:ext uri="{FF2B5EF4-FFF2-40B4-BE49-F238E27FC236}">
                <a16:creationId xmlns:a16="http://schemas.microsoft.com/office/drawing/2014/main" id="{A407131D-52F5-4AB4-9AF8-19CDF2B0130A}"/>
              </a:ext>
            </a:extLst>
          </p:cNvPr>
          <p:cNvGrpSpPr>
            <a:grpSpLocks/>
          </p:cNvGrpSpPr>
          <p:nvPr/>
        </p:nvGrpSpPr>
        <p:grpSpPr bwMode="auto">
          <a:xfrm>
            <a:off x="1754022" y="1668692"/>
            <a:ext cx="1434161" cy="1216959"/>
            <a:chOff x="3072" y="1344"/>
            <a:chExt cx="2064" cy="1939"/>
          </a:xfrm>
        </p:grpSpPr>
        <p:sp>
          <p:nvSpPr>
            <p:cNvPr id="8" name="Rectangle 4">
              <a:extLst>
                <a:ext uri="{FF2B5EF4-FFF2-40B4-BE49-F238E27FC236}">
                  <a16:creationId xmlns:a16="http://schemas.microsoft.com/office/drawing/2014/main" id="{69D5416A-ADC6-47F8-9A0C-DA367F4655B0}"/>
                </a:ext>
              </a:extLst>
            </p:cNvPr>
            <p:cNvSpPr>
              <a:spLocks noChangeArrowheads="1"/>
            </p:cNvSpPr>
            <p:nvPr/>
          </p:nvSpPr>
          <p:spPr bwMode="auto">
            <a:xfrm>
              <a:off x="3072" y="1344"/>
              <a:ext cx="1034" cy="1939"/>
            </a:xfrm>
            <a:prstGeom prst="rect">
              <a:avLst/>
            </a:prstGeom>
            <a:solidFill>
              <a:srgbClr val="55C6B4"/>
            </a:solidFill>
            <a:ln w="9525">
              <a:solidFill>
                <a:schemeClr val="tx1"/>
              </a:solidFill>
              <a:miter lim="800000"/>
              <a:headEnd/>
              <a:tailEnd/>
            </a:ln>
          </p:spPr>
          <p:txBody>
            <a:bodyPr>
              <a:spAutoFit/>
            </a:bodyPr>
            <a:lstStyle/>
            <a:p>
              <a:pPr>
                <a:buClrTx/>
                <a:buSzTx/>
                <a:buFontTx/>
                <a:buNone/>
              </a:pPr>
              <a:endParaRPr lang="en-US" altLang="en-US" dirty="0">
                <a:ea typeface="ＭＳ Ｐゴシック" panose="020B0600070205080204" pitchFamily="34" charset="-128"/>
              </a:endParaRPr>
            </a:p>
            <a:p>
              <a:pPr>
                <a:buClrTx/>
                <a:buSzTx/>
                <a:buFontTx/>
                <a:buNone/>
              </a:pPr>
              <a:endParaRPr lang="en-US" altLang="en-US" dirty="0">
                <a:ea typeface="ＭＳ Ｐゴシック" panose="020B0600070205080204" pitchFamily="34" charset="-128"/>
              </a:endParaRPr>
            </a:p>
            <a:p>
              <a:pPr>
                <a:buClrTx/>
                <a:buSzTx/>
                <a:buFontTx/>
                <a:buNone/>
              </a:pPr>
              <a:endParaRPr lang="en-US" altLang="en-US" dirty="0">
                <a:ea typeface="ＭＳ Ｐゴシック" panose="020B0600070205080204" pitchFamily="34" charset="-128"/>
              </a:endParaRPr>
            </a:p>
            <a:p>
              <a:pPr>
                <a:buClrTx/>
                <a:buSzTx/>
                <a:buFontTx/>
                <a:buNone/>
              </a:pPr>
              <a:endParaRPr lang="en-US" altLang="en-US" dirty="0">
                <a:ea typeface="ＭＳ Ｐゴシック" panose="020B0600070205080204" pitchFamily="34" charset="-128"/>
              </a:endParaRPr>
            </a:p>
            <a:p>
              <a:pPr>
                <a:buClrTx/>
                <a:buSzTx/>
                <a:buFontTx/>
                <a:buNone/>
              </a:pPr>
              <a:endParaRPr lang="en-US" altLang="en-US" dirty="0">
                <a:ea typeface="ＭＳ Ｐゴシック" panose="020B0600070205080204" pitchFamily="34" charset="-128"/>
              </a:endParaRPr>
            </a:p>
            <a:p>
              <a:pPr>
                <a:buClrTx/>
                <a:buSzTx/>
                <a:buFontTx/>
                <a:buNone/>
              </a:pPr>
              <a:endParaRPr lang="en-US" altLang="en-US" dirty="0">
                <a:ea typeface="ＭＳ Ｐゴシック" panose="020B0600070205080204" pitchFamily="34" charset="-128"/>
              </a:endParaRPr>
            </a:p>
            <a:p>
              <a:pPr>
                <a:buClrTx/>
                <a:buSzTx/>
                <a:buFontTx/>
                <a:buNone/>
              </a:pPr>
              <a:endParaRPr lang="en-US" altLang="en-US" dirty="0">
                <a:ea typeface="ＭＳ Ｐゴシック" panose="020B0600070205080204" pitchFamily="34" charset="-128"/>
              </a:endParaRPr>
            </a:p>
            <a:p>
              <a:pPr>
                <a:buClrTx/>
                <a:buSzTx/>
                <a:buFontTx/>
                <a:buNone/>
              </a:pPr>
              <a:endParaRPr lang="en-US" altLang="en-US" dirty="0">
                <a:ea typeface="ＭＳ Ｐゴシック" panose="020B0600070205080204" pitchFamily="34" charset="-128"/>
              </a:endParaRPr>
            </a:p>
          </p:txBody>
        </p:sp>
        <p:sp>
          <p:nvSpPr>
            <p:cNvPr id="9" name="Rectangle 5">
              <a:extLst>
                <a:ext uri="{FF2B5EF4-FFF2-40B4-BE49-F238E27FC236}">
                  <a16:creationId xmlns:a16="http://schemas.microsoft.com/office/drawing/2014/main" id="{3FD6E5D0-7A53-4810-93DF-BB3D39D5F6F7}"/>
                </a:ext>
              </a:extLst>
            </p:cNvPr>
            <p:cNvSpPr>
              <a:spLocks noChangeArrowheads="1"/>
            </p:cNvSpPr>
            <p:nvPr/>
          </p:nvSpPr>
          <p:spPr bwMode="auto">
            <a:xfrm>
              <a:off x="4128" y="1344"/>
              <a:ext cx="1008" cy="1939"/>
            </a:xfrm>
            <a:prstGeom prst="rect">
              <a:avLst/>
            </a:prstGeom>
            <a:solidFill>
              <a:srgbClr val="E47452"/>
            </a:solidFill>
            <a:ln w="9525">
              <a:solidFill>
                <a:schemeClr val="tx1"/>
              </a:solidFill>
              <a:miter lim="800000"/>
              <a:headEnd/>
              <a:tailEnd/>
            </a:ln>
          </p:spPr>
          <p:txBody>
            <a:bodyPr>
              <a:spAutoFit/>
            </a:bodyPr>
            <a:lstStyle/>
            <a:p>
              <a:pPr>
                <a:buClrTx/>
                <a:buSzTx/>
                <a:buFontTx/>
                <a:buNone/>
              </a:pPr>
              <a:endParaRPr lang="en-US" altLang="en-US" dirty="0">
                <a:ea typeface="ＭＳ Ｐゴシック" panose="020B0600070205080204" pitchFamily="34" charset="-128"/>
              </a:endParaRPr>
            </a:p>
            <a:p>
              <a:pPr>
                <a:buClrTx/>
                <a:buSzTx/>
                <a:buFontTx/>
                <a:buNone/>
              </a:pPr>
              <a:endParaRPr lang="en-US" altLang="en-US" dirty="0">
                <a:ea typeface="ＭＳ Ｐゴシック" panose="020B0600070205080204" pitchFamily="34" charset="-128"/>
              </a:endParaRPr>
            </a:p>
            <a:p>
              <a:pPr>
                <a:buClrTx/>
                <a:buSzTx/>
                <a:buFontTx/>
                <a:buNone/>
              </a:pPr>
              <a:endParaRPr lang="en-US" altLang="en-US" dirty="0">
                <a:ea typeface="ＭＳ Ｐゴシック" panose="020B0600070205080204" pitchFamily="34" charset="-128"/>
              </a:endParaRPr>
            </a:p>
            <a:p>
              <a:pPr>
                <a:buClrTx/>
                <a:buSzTx/>
                <a:buFontTx/>
                <a:buNone/>
              </a:pPr>
              <a:endParaRPr lang="en-US" altLang="en-US" dirty="0">
                <a:ea typeface="ＭＳ Ｐゴシック" panose="020B0600070205080204" pitchFamily="34" charset="-128"/>
              </a:endParaRPr>
            </a:p>
            <a:p>
              <a:pPr>
                <a:buClrTx/>
                <a:buSzTx/>
                <a:buFontTx/>
                <a:buNone/>
              </a:pPr>
              <a:endParaRPr lang="en-US" altLang="en-US" dirty="0">
                <a:ea typeface="ＭＳ Ｐゴシック" panose="020B0600070205080204" pitchFamily="34" charset="-128"/>
              </a:endParaRPr>
            </a:p>
            <a:p>
              <a:pPr>
                <a:buClrTx/>
                <a:buSzTx/>
                <a:buFontTx/>
                <a:buNone/>
              </a:pPr>
              <a:endParaRPr lang="en-US" altLang="en-US" dirty="0">
                <a:ea typeface="ＭＳ Ｐゴシック" panose="020B0600070205080204" pitchFamily="34" charset="-128"/>
              </a:endParaRPr>
            </a:p>
            <a:p>
              <a:pPr>
                <a:buClrTx/>
                <a:buSzTx/>
                <a:buFontTx/>
                <a:buNone/>
              </a:pPr>
              <a:endParaRPr lang="en-US" altLang="en-US" dirty="0">
                <a:ea typeface="ＭＳ Ｐゴシック" panose="020B0600070205080204" pitchFamily="34" charset="-128"/>
              </a:endParaRPr>
            </a:p>
            <a:p>
              <a:pPr>
                <a:buClrTx/>
                <a:buSzTx/>
                <a:buFontTx/>
                <a:buNone/>
              </a:pPr>
              <a:endParaRPr lang="en-US" altLang="en-US" dirty="0">
                <a:ea typeface="ＭＳ Ｐゴシック" panose="020B0600070205080204" pitchFamily="34" charset="-128"/>
              </a:endParaRPr>
            </a:p>
          </p:txBody>
        </p:sp>
        <p:sp>
          <p:nvSpPr>
            <p:cNvPr id="10" name="WordArt 7">
              <a:extLst>
                <a:ext uri="{FF2B5EF4-FFF2-40B4-BE49-F238E27FC236}">
                  <a16:creationId xmlns:a16="http://schemas.microsoft.com/office/drawing/2014/main" id="{52071A1C-9283-46C9-89BF-B406E686A611}"/>
                </a:ext>
              </a:extLst>
            </p:cNvPr>
            <p:cNvSpPr>
              <a:spLocks noChangeArrowheads="1" noChangeShapeType="1" noTextEdit="1"/>
            </p:cNvSpPr>
            <p:nvPr/>
          </p:nvSpPr>
          <p:spPr bwMode="auto">
            <a:xfrm>
              <a:off x="3432" y="2109"/>
              <a:ext cx="1200" cy="408"/>
            </a:xfrm>
            <a:prstGeom prst="rect">
              <a:avLst/>
            </a:prstGeom>
          </p:spPr>
          <p:txBody>
            <a:bodyPr wrap="none" fromWordArt="1">
              <a:prstTxWarp prst="textPlain">
                <a:avLst>
                  <a:gd name="adj" fmla="val 50000"/>
                </a:avLst>
              </a:prstTxWarp>
            </a:bodyPr>
            <a:lstStyle/>
            <a:p>
              <a:pPr algn="ctr"/>
              <a:r>
                <a:rPr lang="en-GB" sz="2700" kern="10" dirty="0">
                  <a:ln w="9525">
                    <a:solidFill>
                      <a:srgbClr val="000000"/>
                    </a:solidFill>
                    <a:round/>
                    <a:headEnd/>
                    <a:tailEnd/>
                  </a:ln>
                  <a:solidFill>
                    <a:srgbClr val="FFFFFF"/>
                  </a:solidFill>
                  <a:effectLst>
                    <a:outerShdw dist="35921" dir="2700000" algn="ctr" rotWithShape="0">
                      <a:srgbClr val="808080"/>
                    </a:outerShdw>
                  </a:effectLst>
                  <a:latin typeface="Arial Black" panose="020B0A04020102020204" pitchFamily="34" charset="0"/>
                </a:rPr>
                <a:t>YES/NO</a:t>
              </a:r>
            </a:p>
          </p:txBody>
        </p:sp>
      </p:grpSp>
    </p:spTree>
    <p:extLst>
      <p:ext uri="{BB962C8B-B14F-4D97-AF65-F5344CB8AC3E}">
        <p14:creationId xmlns:p14="http://schemas.microsoft.com/office/powerpoint/2010/main" val="997800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3231AE8D-8EF0-4B31-959A-0110D68765F6}"/>
              </a:ext>
            </a:extLst>
          </p:cNvPr>
          <p:cNvSpPr>
            <a:spLocks noGrp="1" noChangeArrowheads="1"/>
          </p:cNvSpPr>
          <p:nvPr>
            <p:ph type="ctrTitle"/>
          </p:nvPr>
        </p:nvSpPr>
        <p:spPr>
          <a:xfrm>
            <a:off x="286529" y="403254"/>
            <a:ext cx="8640000" cy="660583"/>
          </a:xfrm>
          <a:ln/>
        </p:spPr>
        <p:txBody>
          <a:bodyPr vert="horz" lIns="67500" tIns="35100" rIns="67500" bIns="35100" rtlCol="0" anchor="ctr">
            <a:normAutofit/>
          </a:bodyPr>
          <a:lstStyle/>
          <a:p>
            <a:pPr>
              <a:buClr>
                <a:srgbClr val="3366CC"/>
              </a:buClr>
              <a:buSzPct val="100000"/>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GB" altLang="en-US" sz="2400" dirty="0"/>
              <a:t>The link between a scatter plot and a contingency table</a:t>
            </a:r>
          </a:p>
        </p:txBody>
      </p:sp>
      <p:pic>
        <p:nvPicPr>
          <p:cNvPr id="10242" name="Picture 2">
            <a:extLst>
              <a:ext uri="{FF2B5EF4-FFF2-40B4-BE49-F238E27FC236}">
                <a16:creationId xmlns:a16="http://schemas.microsoft.com/office/drawing/2014/main" id="{3FA75A30-6307-4F6A-B0EC-68EA91F86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679973"/>
            <a:ext cx="3463529" cy="34635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3" name="Text Box 3">
            <a:extLst>
              <a:ext uri="{FF2B5EF4-FFF2-40B4-BE49-F238E27FC236}">
                <a16:creationId xmlns:a16="http://schemas.microsoft.com/office/drawing/2014/main" id="{F6A78BE4-CC37-43F0-8520-FE5CB2FBF7B7}"/>
              </a:ext>
            </a:extLst>
          </p:cNvPr>
          <p:cNvSpPr txBox="1">
            <a:spLocks noChangeArrowheads="1"/>
          </p:cNvSpPr>
          <p:nvPr/>
        </p:nvSpPr>
        <p:spPr bwMode="auto">
          <a:xfrm>
            <a:off x="1307306" y="1128713"/>
            <a:ext cx="2925366" cy="486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5pPr>
            <a:lvl6pPr defTabSz="449263" eaLnBrk="0" fontAlgn="base" hangingPunct="0">
              <a:spcBef>
                <a:spcPct val="0"/>
              </a:spcBef>
              <a:spcAft>
                <a:spcPct val="0"/>
              </a:spcAft>
              <a:buClr>
                <a:srgbClr val="000000"/>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6pPr>
            <a:lvl7pPr defTabSz="449263" eaLnBrk="0" fontAlgn="base" hangingPunct="0">
              <a:spcBef>
                <a:spcPct val="0"/>
              </a:spcBef>
              <a:spcAft>
                <a:spcPct val="0"/>
              </a:spcAft>
              <a:buClr>
                <a:srgbClr val="000000"/>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7pPr>
            <a:lvl8pPr defTabSz="449263" eaLnBrk="0" fontAlgn="base" hangingPunct="0">
              <a:spcBef>
                <a:spcPct val="0"/>
              </a:spcBef>
              <a:spcAft>
                <a:spcPct val="0"/>
              </a:spcAft>
              <a:buClr>
                <a:srgbClr val="000000"/>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8pPr>
            <a:lvl9pPr defTabSz="449263" eaLnBrk="0" fontAlgn="base" hangingPunct="0">
              <a:spcBef>
                <a:spcPct val="0"/>
              </a:spcBef>
              <a:spcAft>
                <a:spcPct val="0"/>
              </a:spcAft>
              <a:buClr>
                <a:srgbClr val="000000"/>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9pPr>
          </a:lstStyle>
          <a:p>
            <a:pPr>
              <a:spcBef>
                <a:spcPts val="844"/>
              </a:spcBef>
              <a:buClr>
                <a:srgbClr val="003399"/>
              </a:buClr>
            </a:pPr>
            <a:r>
              <a:rPr lang="en-GB" altLang="en-US" sz="1350" b="1" dirty="0">
                <a:solidFill>
                  <a:srgbClr val="003399"/>
                </a:solidFill>
              </a:rPr>
              <a:t>Does the forecast detect correctly temperatures above 18 degrees ?</a:t>
            </a:r>
          </a:p>
        </p:txBody>
      </p:sp>
      <p:sp>
        <p:nvSpPr>
          <p:cNvPr id="10244" name="Text Box 4">
            <a:extLst>
              <a:ext uri="{FF2B5EF4-FFF2-40B4-BE49-F238E27FC236}">
                <a16:creationId xmlns:a16="http://schemas.microsoft.com/office/drawing/2014/main" id="{E8D57922-2D05-4288-B3B5-76C180362125}"/>
              </a:ext>
            </a:extLst>
          </p:cNvPr>
          <p:cNvSpPr txBox="1">
            <a:spLocks noChangeArrowheads="1"/>
          </p:cNvSpPr>
          <p:nvPr/>
        </p:nvSpPr>
        <p:spPr bwMode="auto">
          <a:xfrm>
            <a:off x="4833938" y="1133475"/>
            <a:ext cx="3058716" cy="486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5pPr>
            <a:lvl6pPr defTabSz="449263" eaLnBrk="0" fontAlgn="base" hangingPunct="0">
              <a:spcBef>
                <a:spcPct val="0"/>
              </a:spcBef>
              <a:spcAft>
                <a:spcPct val="0"/>
              </a:spcAft>
              <a:buClr>
                <a:srgbClr val="000000"/>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6pPr>
            <a:lvl7pPr defTabSz="449263" eaLnBrk="0" fontAlgn="base" hangingPunct="0">
              <a:spcBef>
                <a:spcPct val="0"/>
              </a:spcBef>
              <a:spcAft>
                <a:spcPct val="0"/>
              </a:spcAft>
              <a:buClr>
                <a:srgbClr val="000000"/>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7pPr>
            <a:lvl8pPr defTabSz="449263" eaLnBrk="0" fontAlgn="base" hangingPunct="0">
              <a:spcBef>
                <a:spcPct val="0"/>
              </a:spcBef>
              <a:spcAft>
                <a:spcPct val="0"/>
              </a:spcAft>
              <a:buClr>
                <a:srgbClr val="000000"/>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8pPr>
            <a:lvl9pPr defTabSz="449263" eaLnBrk="0" fontAlgn="base" hangingPunct="0">
              <a:spcBef>
                <a:spcPct val="0"/>
              </a:spcBef>
              <a:spcAft>
                <a:spcPct val="0"/>
              </a:spcAft>
              <a:buClr>
                <a:srgbClr val="000000"/>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9pPr>
          </a:lstStyle>
          <a:p>
            <a:pPr>
              <a:spcBef>
                <a:spcPts val="844"/>
              </a:spcBef>
              <a:buClr>
                <a:srgbClr val="003399"/>
              </a:buClr>
            </a:pPr>
            <a:r>
              <a:rPr lang="en-GB" altLang="en-US" sz="1350" b="1" dirty="0">
                <a:solidFill>
                  <a:srgbClr val="003399"/>
                </a:solidFill>
              </a:rPr>
              <a:t>Does the forecast detect correctly temperatures below 10 degrees ?</a:t>
            </a:r>
          </a:p>
        </p:txBody>
      </p:sp>
      <p:pic>
        <p:nvPicPr>
          <p:cNvPr id="10245" name="Picture 5">
            <a:extLst>
              <a:ext uri="{FF2B5EF4-FFF2-40B4-BE49-F238E27FC236}">
                <a16:creationId xmlns:a16="http://schemas.microsoft.com/office/drawing/2014/main" id="{E3241D8B-2892-45C6-8BC8-DF88D2789B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7473" y="1679973"/>
            <a:ext cx="3463528" cy="34635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fade">
                                      <p:cBhvr>
                                        <p:cTn id="7" dur="500"/>
                                        <p:tgtEl>
                                          <p:spTgt spid="10244"/>
                                        </p:tgtEl>
                                      </p:cBhvr>
                                    </p:animEffect>
                                  </p:childTnLst>
                                </p:cTn>
                              </p:par>
                              <p:par>
                                <p:cTn id="8" presetID="10" presetClass="entr" presetSubtype="0" fill="hold" nodeType="withEffect">
                                  <p:stCondLst>
                                    <p:cond delay="0"/>
                                  </p:stCondLst>
                                  <p:childTnLst>
                                    <p:set>
                                      <p:cBhvr>
                                        <p:cTn id="9" dur="1" fill="hold">
                                          <p:stCondLst>
                                            <p:cond delay="0"/>
                                          </p:stCondLst>
                                        </p:cTn>
                                        <p:tgtEl>
                                          <p:spTgt spid="10245"/>
                                        </p:tgtEl>
                                        <p:attrNameLst>
                                          <p:attrName>style.visibility</p:attrName>
                                        </p:attrNameLst>
                                      </p:cBhvr>
                                      <p:to>
                                        <p:strVal val="visible"/>
                                      </p:to>
                                    </p:set>
                                    <p:animEffect transition="in" filter="fade">
                                      <p:cBhvr>
                                        <p:cTn id="10" dur="5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24F7A323-419A-4D31-8211-15CEE1CCB8B5}"/>
              </a:ext>
            </a:extLst>
          </p:cNvPr>
          <p:cNvSpPr>
            <a:spLocks noGrp="1" noChangeArrowheads="1"/>
          </p:cNvSpPr>
          <p:nvPr>
            <p:ph type="title"/>
          </p:nvPr>
        </p:nvSpPr>
        <p:spPr>
          <a:xfrm>
            <a:off x="239499" y="548111"/>
            <a:ext cx="8640000" cy="576000"/>
          </a:xfrm>
        </p:spPr>
        <p:txBody>
          <a:bodyPr>
            <a:normAutofit/>
          </a:bodyPr>
          <a:lstStyle/>
          <a:p>
            <a:r>
              <a:rPr lang="en-US" altLang="en-US" sz="2800" dirty="0"/>
              <a:t>Contingency tables</a:t>
            </a:r>
            <a:endParaRPr lang="en-US" altLang="en-US" sz="4400" dirty="0"/>
          </a:p>
        </p:txBody>
      </p:sp>
      <p:graphicFrame>
        <p:nvGraphicFramePr>
          <p:cNvPr id="74755" name="Group 3">
            <a:extLst>
              <a:ext uri="{FF2B5EF4-FFF2-40B4-BE49-F238E27FC236}">
                <a16:creationId xmlns:a16="http://schemas.microsoft.com/office/drawing/2014/main" id="{D15DE2F7-81F5-4010-8DD1-5B2DD7A9705E}"/>
              </a:ext>
            </a:extLst>
          </p:cNvPr>
          <p:cNvGraphicFramePr>
            <a:graphicFrameLocks noGrp="1"/>
          </p:cNvGraphicFramePr>
          <p:nvPr>
            <p:extLst>
              <p:ext uri="{D42A27DB-BD31-4B8C-83A1-F6EECF244321}">
                <p14:modId xmlns:p14="http://schemas.microsoft.com/office/powerpoint/2010/main" val="4148917413"/>
              </p:ext>
            </p:extLst>
          </p:nvPr>
        </p:nvGraphicFramePr>
        <p:xfrm>
          <a:off x="2221230" y="2257426"/>
          <a:ext cx="4457700" cy="2000250"/>
        </p:xfrm>
        <a:graphic>
          <a:graphicData uri="http://schemas.openxmlformats.org/drawingml/2006/table">
            <a:tbl>
              <a:tblPr/>
              <a:tblGrid>
                <a:gridCol w="1114425">
                  <a:extLst>
                    <a:ext uri="{9D8B030D-6E8A-4147-A177-3AD203B41FA5}">
                      <a16:colId xmlns:a16="http://schemas.microsoft.com/office/drawing/2014/main" val="525674380"/>
                    </a:ext>
                  </a:extLst>
                </a:gridCol>
                <a:gridCol w="1114425">
                  <a:extLst>
                    <a:ext uri="{9D8B030D-6E8A-4147-A177-3AD203B41FA5}">
                      <a16:colId xmlns:a16="http://schemas.microsoft.com/office/drawing/2014/main" val="455197704"/>
                    </a:ext>
                  </a:extLst>
                </a:gridCol>
                <a:gridCol w="1114425">
                  <a:extLst>
                    <a:ext uri="{9D8B030D-6E8A-4147-A177-3AD203B41FA5}">
                      <a16:colId xmlns:a16="http://schemas.microsoft.com/office/drawing/2014/main" val="2911764530"/>
                    </a:ext>
                  </a:extLst>
                </a:gridCol>
                <a:gridCol w="1114425">
                  <a:extLst>
                    <a:ext uri="{9D8B030D-6E8A-4147-A177-3AD203B41FA5}">
                      <a16:colId xmlns:a16="http://schemas.microsoft.com/office/drawing/2014/main" val="534089848"/>
                    </a:ext>
                  </a:extLst>
                </a:gridCol>
              </a:tblGrid>
              <a:tr h="400050">
                <a:tc rowSpan="2">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Arial" panose="020B0604020202020204" pitchFamily="34" charset="0"/>
                        </a:rPr>
                        <a:t>Tornado forecast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Arial" panose="020B0604020202020204" pitchFamily="34" charset="0"/>
                        </a:rPr>
                        <a:t>Tornado Observed</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587937581"/>
                  </a:ext>
                </a:extLst>
              </a:tr>
              <a:tr h="400050">
                <a:tc vMerge="1">
                  <a:txBody>
                    <a:bodyPr/>
                    <a:lstStyle/>
                    <a:p>
                      <a:endParaRPr lang="en-GB"/>
                    </a:p>
                  </a:txBody>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Arial" panose="020B0604020202020204" pitchFamily="34" charset="0"/>
                        </a:rPr>
                        <a:t>yes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Arial" panose="020B0604020202020204" pitchFamily="34" charset="0"/>
                        </a:rPr>
                        <a:t>no</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Arial" panose="020B0604020202020204" pitchFamily="34" charset="0"/>
                        </a:rPr>
                        <a:t>Total fc</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73028222"/>
                  </a:ext>
                </a:extLst>
              </a:tr>
              <a:tr h="400050">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Arial" panose="020B0604020202020204" pitchFamily="34" charset="0"/>
                        </a:rPr>
                        <a:t>yes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dirty="0">
                          <a:ln>
                            <a:noFill/>
                          </a:ln>
                          <a:solidFill>
                            <a:srgbClr val="000000"/>
                          </a:solidFill>
                          <a:effectLst/>
                          <a:latin typeface="Arial" panose="020B0604020202020204" pitchFamily="34" charset="0"/>
                        </a:rPr>
                        <a:t>30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Arial" panose="020B0604020202020204" pitchFamily="34" charset="0"/>
                        </a:rPr>
                        <a:t>70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Arial" panose="020B0604020202020204" pitchFamily="34" charset="0"/>
                        </a:rPr>
                        <a:t>100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07045171"/>
                  </a:ext>
                </a:extLst>
              </a:tr>
              <a:tr h="400050">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Arial" panose="020B0604020202020204" pitchFamily="34" charset="0"/>
                        </a:rPr>
                        <a:t>no</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Arial" panose="020B0604020202020204" pitchFamily="34" charset="0"/>
                        </a:rPr>
                        <a:t>20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Arial" panose="020B0604020202020204" pitchFamily="34" charset="0"/>
                        </a:rPr>
                        <a:t>2680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Arial" panose="020B0604020202020204" pitchFamily="34" charset="0"/>
                        </a:rPr>
                        <a:t>2700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16167922"/>
                  </a:ext>
                </a:extLst>
              </a:tr>
              <a:tr h="400050">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Arial" panose="020B0604020202020204" pitchFamily="34" charset="0"/>
                        </a:rPr>
                        <a:t>Total obs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Arial" panose="020B0604020202020204" pitchFamily="34" charset="0"/>
                        </a:rPr>
                        <a:t>50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Arial" panose="020B0604020202020204" pitchFamily="34" charset="0"/>
                        </a:rPr>
                        <a:t>2750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dirty="0">
                          <a:ln>
                            <a:noFill/>
                          </a:ln>
                          <a:solidFill>
                            <a:srgbClr val="000000"/>
                          </a:solidFill>
                          <a:effectLst/>
                          <a:latin typeface="Arial" panose="020B0604020202020204" pitchFamily="34" charset="0"/>
                        </a:rPr>
                        <a:t>2800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20470734"/>
                  </a:ext>
                </a:extLst>
              </a:tr>
            </a:tbl>
          </a:graphicData>
        </a:graphic>
      </p:graphicFrame>
      <p:sp>
        <p:nvSpPr>
          <p:cNvPr id="74784" name="Rectangle 32">
            <a:extLst>
              <a:ext uri="{FF2B5EF4-FFF2-40B4-BE49-F238E27FC236}">
                <a16:creationId xmlns:a16="http://schemas.microsoft.com/office/drawing/2014/main" id="{4A6B435C-876E-4453-8231-FA1BC3990BA5}"/>
              </a:ext>
            </a:extLst>
          </p:cNvPr>
          <p:cNvSpPr>
            <a:spLocks noChangeArrowheads="1"/>
          </p:cNvSpPr>
          <p:nvPr/>
        </p:nvSpPr>
        <p:spPr bwMode="auto">
          <a:xfrm>
            <a:off x="317841" y="1300036"/>
            <a:ext cx="8640000" cy="784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buClrTx/>
              <a:buSzTx/>
              <a:buFontTx/>
              <a:buNone/>
            </a:pPr>
            <a:r>
              <a:rPr lang="en-US" altLang="en-US" sz="1500" b="1" dirty="0">
                <a:ea typeface="ＭＳ Ｐゴシック" panose="020B0600070205080204" pitchFamily="34" charset="-128"/>
              </a:rPr>
              <a:t>Marginal probability</a:t>
            </a:r>
            <a:r>
              <a:rPr lang="en-US" altLang="en-US" sz="1500" dirty="0">
                <a:ea typeface="ＭＳ Ｐゴシック" panose="020B0600070205080204" pitchFamily="34" charset="-128"/>
              </a:rPr>
              <a:t>: sum of column or row divided by the total sample size</a:t>
            </a:r>
          </a:p>
          <a:p>
            <a:pPr>
              <a:buClrTx/>
              <a:buSzTx/>
              <a:buFontTx/>
              <a:buNone/>
            </a:pPr>
            <a:r>
              <a:rPr lang="en-US" altLang="en-US" sz="1500" dirty="0">
                <a:ea typeface="ＭＳ Ｐゴシック" panose="020B0600070205080204" pitchFamily="34" charset="-128"/>
              </a:rPr>
              <a:t>For example: the marginal probability of a yes forecast is:</a:t>
            </a:r>
          </a:p>
          <a:p>
            <a:pPr>
              <a:buClrTx/>
              <a:buSzTx/>
              <a:buFontTx/>
              <a:buNone/>
            </a:pPr>
            <a:r>
              <a:rPr lang="en-US" altLang="en-US" sz="1500" dirty="0">
                <a:ea typeface="ＭＳ Ｐゴシック" panose="020B0600070205080204" pitchFamily="34" charset="-128"/>
              </a:rPr>
              <a:t>p</a:t>
            </a:r>
            <a:r>
              <a:rPr lang="en-US" altLang="en-US" sz="1500" baseline="-25000" dirty="0">
                <a:ea typeface="ＭＳ Ｐゴシック" panose="020B0600070205080204" pitchFamily="34" charset="-128"/>
              </a:rPr>
              <a:t>x</a:t>
            </a:r>
            <a:r>
              <a:rPr lang="en-US" altLang="en-US" sz="1500" dirty="0">
                <a:ea typeface="ＭＳ Ｐゴシック" panose="020B0600070205080204" pitchFamily="34" charset="-128"/>
              </a:rPr>
              <a:t>=</a:t>
            </a:r>
            <a:r>
              <a:rPr lang="en-US" altLang="en-US" sz="1500" dirty="0" err="1">
                <a:ea typeface="ＭＳ Ｐゴシック" panose="020B0600070205080204" pitchFamily="34" charset="-128"/>
              </a:rPr>
              <a:t>Pr</a:t>
            </a:r>
            <a:r>
              <a:rPr lang="en-US" altLang="en-US" sz="1500" dirty="0">
                <a:ea typeface="ＭＳ Ｐゴシック" panose="020B0600070205080204" pitchFamily="34" charset="-128"/>
              </a:rPr>
              <a:t>(X=1) = 100/2800 = 0.03</a:t>
            </a:r>
          </a:p>
        </p:txBody>
      </p:sp>
      <p:sp>
        <p:nvSpPr>
          <p:cNvPr id="74785" name="Line 33">
            <a:extLst>
              <a:ext uri="{FF2B5EF4-FFF2-40B4-BE49-F238E27FC236}">
                <a16:creationId xmlns:a16="http://schemas.microsoft.com/office/drawing/2014/main" id="{11764AFE-78AC-4720-9145-93C972F11F81}"/>
              </a:ext>
            </a:extLst>
          </p:cNvPr>
          <p:cNvSpPr>
            <a:spLocks noChangeShapeType="1"/>
          </p:cNvSpPr>
          <p:nvPr/>
        </p:nvSpPr>
        <p:spPr bwMode="auto">
          <a:xfrm flipH="1">
            <a:off x="6450330" y="3228976"/>
            <a:ext cx="62865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sz="1350"/>
          </a:p>
        </p:txBody>
      </p:sp>
      <p:sp>
        <p:nvSpPr>
          <p:cNvPr id="74786" name="Line 34">
            <a:extLst>
              <a:ext uri="{FF2B5EF4-FFF2-40B4-BE49-F238E27FC236}">
                <a16:creationId xmlns:a16="http://schemas.microsoft.com/office/drawing/2014/main" id="{9EE27671-40F4-4CF6-BEBB-DE798500F0AF}"/>
              </a:ext>
            </a:extLst>
          </p:cNvPr>
          <p:cNvSpPr>
            <a:spLocks noChangeShapeType="1"/>
          </p:cNvSpPr>
          <p:nvPr/>
        </p:nvSpPr>
        <p:spPr bwMode="auto">
          <a:xfrm flipH="1">
            <a:off x="6450330" y="4086226"/>
            <a:ext cx="628650"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sz="1350"/>
          </a:p>
        </p:txBody>
      </p:sp>
      <p:sp>
        <p:nvSpPr>
          <p:cNvPr id="74787" name="Rectangle 35">
            <a:extLst>
              <a:ext uri="{FF2B5EF4-FFF2-40B4-BE49-F238E27FC236}">
                <a16:creationId xmlns:a16="http://schemas.microsoft.com/office/drawing/2014/main" id="{7B9F48D4-9490-4358-916A-D2AE37B6A336}"/>
              </a:ext>
            </a:extLst>
          </p:cNvPr>
          <p:cNvSpPr>
            <a:spLocks noChangeArrowheads="1"/>
          </p:cNvSpPr>
          <p:nvPr/>
        </p:nvSpPr>
        <p:spPr bwMode="auto">
          <a:xfrm>
            <a:off x="7049215" y="3137298"/>
            <a:ext cx="766557" cy="230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ClrTx/>
              <a:buSzTx/>
              <a:buFontTx/>
              <a:buNone/>
            </a:pPr>
            <a:r>
              <a:rPr lang="en-US" altLang="en-US" sz="900">
                <a:ea typeface="ＭＳ Ｐゴシック" panose="020B0600070205080204" pitchFamily="34" charset="-128"/>
              </a:rPr>
              <a:t>Sum of rows</a:t>
            </a:r>
          </a:p>
        </p:txBody>
      </p:sp>
      <p:sp>
        <p:nvSpPr>
          <p:cNvPr id="74788" name="Rectangle 36">
            <a:extLst>
              <a:ext uri="{FF2B5EF4-FFF2-40B4-BE49-F238E27FC236}">
                <a16:creationId xmlns:a16="http://schemas.microsoft.com/office/drawing/2014/main" id="{0BB308E1-C72E-42E0-8EC1-476BA959031A}"/>
              </a:ext>
            </a:extLst>
          </p:cNvPr>
          <p:cNvSpPr>
            <a:spLocks noChangeArrowheads="1"/>
          </p:cNvSpPr>
          <p:nvPr/>
        </p:nvSpPr>
        <p:spPr bwMode="auto">
          <a:xfrm>
            <a:off x="7078980" y="3971926"/>
            <a:ext cx="811441"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ClrTx/>
              <a:buSzTx/>
              <a:buFontTx/>
              <a:buNone/>
            </a:pPr>
            <a:r>
              <a:rPr lang="en-US" altLang="en-US" sz="900">
                <a:ea typeface="ＭＳ Ｐゴシック" panose="020B0600070205080204" pitchFamily="34" charset="-128"/>
              </a:rPr>
              <a:t>Total sample </a:t>
            </a:r>
          </a:p>
          <a:p>
            <a:pPr>
              <a:buClrTx/>
              <a:buSzTx/>
              <a:buFontTx/>
              <a:buNone/>
            </a:pPr>
            <a:r>
              <a:rPr lang="en-US" altLang="en-US" sz="900">
                <a:ea typeface="ＭＳ Ｐゴシック" panose="020B0600070205080204" pitchFamily="34" charset="-128"/>
              </a:rPr>
              <a:t>size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C2EDF452-787B-4D3C-AC7A-F9DF9069F17B}"/>
              </a:ext>
            </a:extLst>
          </p:cNvPr>
          <p:cNvSpPr>
            <a:spLocks noGrp="1" noChangeArrowheads="1"/>
          </p:cNvSpPr>
          <p:nvPr>
            <p:ph type="title"/>
          </p:nvPr>
        </p:nvSpPr>
        <p:spPr>
          <a:xfrm>
            <a:off x="252000" y="398649"/>
            <a:ext cx="8640000" cy="576000"/>
          </a:xfrm>
        </p:spPr>
        <p:txBody>
          <a:bodyPr>
            <a:normAutofit/>
          </a:bodyPr>
          <a:lstStyle/>
          <a:p>
            <a:r>
              <a:rPr lang="en-US" altLang="en-US" sz="2800" dirty="0"/>
              <a:t>Contingency tables</a:t>
            </a:r>
            <a:endParaRPr lang="en-US" altLang="en-US" sz="4400" dirty="0"/>
          </a:p>
        </p:txBody>
      </p:sp>
      <p:graphicFrame>
        <p:nvGraphicFramePr>
          <p:cNvPr id="76803" name="Group 3">
            <a:extLst>
              <a:ext uri="{FF2B5EF4-FFF2-40B4-BE49-F238E27FC236}">
                <a16:creationId xmlns:a16="http://schemas.microsoft.com/office/drawing/2014/main" id="{0274982C-F892-4C79-AA5E-B5B990761FB0}"/>
              </a:ext>
            </a:extLst>
          </p:cNvPr>
          <p:cNvGraphicFramePr>
            <a:graphicFrameLocks noGrp="1"/>
          </p:cNvGraphicFramePr>
          <p:nvPr>
            <p:extLst>
              <p:ext uri="{D42A27DB-BD31-4B8C-83A1-F6EECF244321}">
                <p14:modId xmlns:p14="http://schemas.microsoft.com/office/powerpoint/2010/main" val="963575652"/>
              </p:ext>
            </p:extLst>
          </p:nvPr>
        </p:nvGraphicFramePr>
        <p:xfrm>
          <a:off x="2343150" y="2196481"/>
          <a:ext cx="4457700" cy="2000250"/>
        </p:xfrm>
        <a:graphic>
          <a:graphicData uri="http://schemas.openxmlformats.org/drawingml/2006/table">
            <a:tbl>
              <a:tblPr/>
              <a:tblGrid>
                <a:gridCol w="1114425">
                  <a:extLst>
                    <a:ext uri="{9D8B030D-6E8A-4147-A177-3AD203B41FA5}">
                      <a16:colId xmlns:a16="http://schemas.microsoft.com/office/drawing/2014/main" val="2807746745"/>
                    </a:ext>
                  </a:extLst>
                </a:gridCol>
                <a:gridCol w="1114425">
                  <a:extLst>
                    <a:ext uri="{9D8B030D-6E8A-4147-A177-3AD203B41FA5}">
                      <a16:colId xmlns:a16="http://schemas.microsoft.com/office/drawing/2014/main" val="4092871339"/>
                    </a:ext>
                  </a:extLst>
                </a:gridCol>
                <a:gridCol w="1114425">
                  <a:extLst>
                    <a:ext uri="{9D8B030D-6E8A-4147-A177-3AD203B41FA5}">
                      <a16:colId xmlns:a16="http://schemas.microsoft.com/office/drawing/2014/main" val="2472290438"/>
                    </a:ext>
                  </a:extLst>
                </a:gridCol>
                <a:gridCol w="1114425">
                  <a:extLst>
                    <a:ext uri="{9D8B030D-6E8A-4147-A177-3AD203B41FA5}">
                      <a16:colId xmlns:a16="http://schemas.microsoft.com/office/drawing/2014/main" val="1645224129"/>
                    </a:ext>
                  </a:extLst>
                </a:gridCol>
              </a:tblGrid>
              <a:tr h="400050">
                <a:tc rowSpan="2">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Tornado forecast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dirty="0">
                          <a:ln>
                            <a:noFill/>
                          </a:ln>
                          <a:solidFill>
                            <a:srgbClr val="000000"/>
                          </a:solidFill>
                          <a:effectLst/>
                          <a:latin typeface="Times New Roman" panose="02020603050405020304" pitchFamily="18" charset="0"/>
                        </a:rPr>
                        <a:t>Tornado Observed</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529935426"/>
                  </a:ext>
                </a:extLst>
              </a:tr>
              <a:tr h="400050">
                <a:tc vMerge="1">
                  <a:txBody>
                    <a:bodyPr/>
                    <a:lstStyle/>
                    <a:p>
                      <a:endParaRPr lang="en-GB"/>
                    </a:p>
                  </a:txBody>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yes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no</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Total fc</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2553648"/>
                  </a:ext>
                </a:extLst>
              </a:tr>
              <a:tr h="400050">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yes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30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70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100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1342889"/>
                  </a:ext>
                </a:extLst>
              </a:tr>
              <a:tr h="400050">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no</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20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2680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2700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09057187"/>
                  </a:ext>
                </a:extLst>
              </a:tr>
              <a:tr h="400050">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Total obs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50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2750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dirty="0">
                          <a:ln>
                            <a:noFill/>
                          </a:ln>
                          <a:solidFill>
                            <a:srgbClr val="000000"/>
                          </a:solidFill>
                          <a:effectLst/>
                          <a:latin typeface="Times New Roman" panose="02020603050405020304" pitchFamily="18" charset="0"/>
                        </a:rPr>
                        <a:t>2800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08440451"/>
                  </a:ext>
                </a:extLst>
              </a:tr>
            </a:tbl>
          </a:graphicData>
        </a:graphic>
      </p:graphicFrame>
      <p:sp>
        <p:nvSpPr>
          <p:cNvPr id="76832" name="Rectangle 32">
            <a:extLst>
              <a:ext uri="{FF2B5EF4-FFF2-40B4-BE49-F238E27FC236}">
                <a16:creationId xmlns:a16="http://schemas.microsoft.com/office/drawing/2014/main" id="{B1ED1EE1-BE6C-4444-9BC9-D1F6E4CED446}"/>
              </a:ext>
            </a:extLst>
          </p:cNvPr>
          <p:cNvSpPr>
            <a:spLocks noChangeArrowheads="1"/>
          </p:cNvSpPr>
          <p:nvPr/>
        </p:nvSpPr>
        <p:spPr bwMode="auto">
          <a:xfrm>
            <a:off x="252000" y="1006064"/>
            <a:ext cx="8640000" cy="553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buClrTx/>
              <a:buSzTx/>
              <a:buFontTx/>
              <a:buNone/>
            </a:pPr>
            <a:r>
              <a:rPr lang="en-US" altLang="en-US" sz="1500" b="1" dirty="0">
                <a:ea typeface="ＭＳ Ｐゴシック" panose="020B0600070205080204" pitchFamily="34" charset="-128"/>
              </a:rPr>
              <a:t>Joint probability</a:t>
            </a:r>
            <a:r>
              <a:rPr lang="en-US" altLang="en-US" sz="1500" dirty="0">
                <a:ea typeface="ＭＳ Ｐゴシック" panose="020B0600070205080204" pitchFamily="34" charset="-128"/>
              </a:rPr>
              <a:t>: </a:t>
            </a:r>
            <a:r>
              <a:rPr lang="en-US" altLang="en-US" sz="1500" dirty="0">
                <a:effectLst>
                  <a:outerShdw blurRad="38100" dist="38100" dir="2700000" algn="tl">
                    <a:srgbClr val="C0C0C0"/>
                  </a:outerShdw>
                </a:effectLst>
                <a:ea typeface="ＭＳ Ｐゴシック" panose="020B0600070205080204" pitchFamily="34" charset="-128"/>
                <a:cs typeface="Arial" panose="020B0604020202020204" pitchFamily="34" charset="0"/>
              </a:rPr>
              <a:t>represents the intersection of </a:t>
            </a:r>
            <a:r>
              <a:rPr lang="en-US" altLang="en-US" sz="1500" i="1" u="sng" dirty="0">
                <a:effectLst>
                  <a:outerShdw blurRad="38100" dist="38100" dir="2700000" algn="tl">
                    <a:srgbClr val="C0C0C0"/>
                  </a:outerShdw>
                </a:effectLst>
                <a:ea typeface="ＭＳ Ｐゴシック" panose="020B0600070205080204" pitchFamily="34" charset="-128"/>
                <a:cs typeface="Arial" panose="020B0604020202020204" pitchFamily="34" charset="0"/>
              </a:rPr>
              <a:t>two </a:t>
            </a:r>
            <a:r>
              <a:rPr lang="en-US" altLang="en-US" sz="1500" dirty="0">
                <a:effectLst>
                  <a:outerShdw blurRad="38100" dist="38100" dir="2700000" algn="tl">
                    <a:srgbClr val="C0C0C0"/>
                  </a:outerShdw>
                </a:effectLst>
                <a:ea typeface="ＭＳ Ｐゴシック" panose="020B0600070205080204" pitchFamily="34" charset="-128"/>
                <a:cs typeface="Arial" panose="020B0604020202020204" pitchFamily="34" charset="0"/>
              </a:rPr>
              <a:t>events in a cross-tabulation table.</a:t>
            </a:r>
            <a:r>
              <a:rPr lang="en-US" altLang="en-US" sz="1500" dirty="0">
                <a:ea typeface="ＭＳ Ｐゴシック" panose="020B0600070205080204" pitchFamily="34" charset="-128"/>
              </a:rPr>
              <a:t> </a:t>
            </a:r>
          </a:p>
          <a:p>
            <a:pPr>
              <a:buClrTx/>
              <a:buSzTx/>
              <a:buFontTx/>
              <a:buNone/>
            </a:pPr>
            <a:r>
              <a:rPr lang="en-US" altLang="en-US" sz="1500" dirty="0">
                <a:ea typeface="ＭＳ Ｐゴシック" panose="020B0600070205080204" pitchFamily="34" charset="-128"/>
              </a:rPr>
              <a:t>For example: the joint probability of a yes forecast and a yes observed:</a:t>
            </a:r>
          </a:p>
        </p:txBody>
      </p:sp>
      <p:sp>
        <p:nvSpPr>
          <p:cNvPr id="76833" name="Rectangle 33">
            <a:extLst>
              <a:ext uri="{FF2B5EF4-FFF2-40B4-BE49-F238E27FC236}">
                <a16:creationId xmlns:a16="http://schemas.microsoft.com/office/drawing/2014/main" id="{5E85BE07-5A7B-4BD5-A1B5-53770196B1B0}"/>
              </a:ext>
            </a:extLst>
          </p:cNvPr>
          <p:cNvSpPr>
            <a:spLocks noChangeArrowheads="1"/>
          </p:cNvSpPr>
          <p:nvPr/>
        </p:nvSpPr>
        <p:spPr bwMode="auto">
          <a:xfrm>
            <a:off x="2400300" y="3044206"/>
            <a:ext cx="4343400" cy="369332"/>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p>
            <a:pPr>
              <a:buClrTx/>
              <a:buSzTx/>
              <a:buFontTx/>
              <a:buNone/>
            </a:pPr>
            <a:endParaRPr lang="en-US" altLang="en-US">
              <a:ea typeface="ＭＳ Ｐゴシック" panose="020B0600070205080204" pitchFamily="34" charset="-128"/>
            </a:endParaRPr>
          </a:p>
        </p:txBody>
      </p:sp>
      <p:sp>
        <p:nvSpPr>
          <p:cNvPr id="76834" name="Rectangle 34">
            <a:extLst>
              <a:ext uri="{FF2B5EF4-FFF2-40B4-BE49-F238E27FC236}">
                <a16:creationId xmlns:a16="http://schemas.microsoft.com/office/drawing/2014/main" id="{D62CFC75-CEBC-4DF2-9602-248F56CDE47A}"/>
              </a:ext>
            </a:extLst>
          </p:cNvPr>
          <p:cNvSpPr>
            <a:spLocks noChangeArrowheads="1"/>
          </p:cNvSpPr>
          <p:nvPr/>
        </p:nvSpPr>
        <p:spPr bwMode="auto">
          <a:xfrm>
            <a:off x="3543300" y="2596531"/>
            <a:ext cx="971550" cy="1754326"/>
          </a:xfrm>
          <a:prstGeom prst="rect">
            <a:avLst/>
          </a:prstGeom>
          <a:noFill/>
          <a:ln w="28575">
            <a:solidFill>
              <a:srgbClr val="0000FF"/>
            </a:solidFill>
            <a:miter lim="800000"/>
            <a:headEnd/>
            <a:tailEnd/>
          </a:ln>
          <a:extLst>
            <a:ext uri="{909E8E84-426E-40DD-AFC4-6F175D3DCCD1}">
              <a14:hiddenFill xmlns:a14="http://schemas.microsoft.com/office/drawing/2010/main">
                <a:solidFill>
                  <a:schemeClr val="accent1"/>
                </a:solidFill>
              </a14:hiddenFill>
            </a:ext>
          </a:extLst>
        </p:spPr>
        <p:txBody>
          <a:bodyPr>
            <a:spAutoFit/>
          </a:bodyPr>
          <a:lstStyle/>
          <a:p>
            <a:pPr>
              <a:buClrTx/>
              <a:buSzTx/>
              <a:buFontTx/>
              <a:buNone/>
            </a:pPr>
            <a:endParaRPr lang="en-US" altLang="en-US">
              <a:ea typeface="ＭＳ Ｐゴシック" panose="020B0600070205080204" pitchFamily="34" charset="-128"/>
            </a:endParaRPr>
          </a:p>
          <a:p>
            <a:pPr>
              <a:buClrTx/>
              <a:buSzTx/>
              <a:buFontTx/>
              <a:buNone/>
            </a:pPr>
            <a:endParaRPr lang="en-US" altLang="en-US">
              <a:ea typeface="ＭＳ Ｐゴシック" panose="020B0600070205080204" pitchFamily="34" charset="-128"/>
            </a:endParaRPr>
          </a:p>
          <a:p>
            <a:pPr>
              <a:buClrTx/>
              <a:buSzTx/>
              <a:buFontTx/>
              <a:buNone/>
            </a:pPr>
            <a:endParaRPr lang="en-US" altLang="en-US">
              <a:ea typeface="ＭＳ Ｐゴシック" panose="020B0600070205080204" pitchFamily="34" charset="-128"/>
            </a:endParaRPr>
          </a:p>
          <a:p>
            <a:pPr>
              <a:buClrTx/>
              <a:buSzTx/>
              <a:buFontTx/>
              <a:buNone/>
            </a:pPr>
            <a:endParaRPr lang="en-US" altLang="en-US">
              <a:ea typeface="ＭＳ Ｐゴシック" panose="020B0600070205080204" pitchFamily="34" charset="-128"/>
            </a:endParaRPr>
          </a:p>
          <a:p>
            <a:pPr>
              <a:buClrTx/>
              <a:buSzTx/>
              <a:buFontTx/>
              <a:buNone/>
            </a:pPr>
            <a:endParaRPr lang="en-US" altLang="en-US">
              <a:ea typeface="ＭＳ Ｐゴシック" panose="020B0600070205080204" pitchFamily="34" charset="-128"/>
            </a:endParaRPr>
          </a:p>
          <a:p>
            <a:pPr>
              <a:buClrTx/>
              <a:buSzTx/>
              <a:buFontTx/>
              <a:buNone/>
            </a:pPr>
            <a:endParaRPr lang="en-US" altLang="en-US">
              <a:ea typeface="ＭＳ Ｐゴシック" panose="020B0600070205080204" pitchFamily="34" charset="-128"/>
            </a:endParaRPr>
          </a:p>
        </p:txBody>
      </p:sp>
      <p:sp>
        <p:nvSpPr>
          <p:cNvPr id="76836" name="Rectangle 36">
            <a:extLst>
              <a:ext uri="{FF2B5EF4-FFF2-40B4-BE49-F238E27FC236}">
                <a16:creationId xmlns:a16="http://schemas.microsoft.com/office/drawing/2014/main" id="{C7EDFC0C-5A12-4F50-BEA5-FFD177725F94}"/>
              </a:ext>
            </a:extLst>
          </p:cNvPr>
          <p:cNvSpPr>
            <a:spLocks noChangeArrowheads="1"/>
          </p:cNvSpPr>
          <p:nvPr/>
        </p:nvSpPr>
        <p:spPr bwMode="auto">
          <a:xfrm>
            <a:off x="2777491" y="1623730"/>
            <a:ext cx="2790187" cy="323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ClrTx/>
              <a:buSzTx/>
              <a:buFontTx/>
              <a:buNone/>
            </a:pPr>
            <a:r>
              <a:rPr lang="en-US" altLang="en-US" sz="1500">
                <a:ea typeface="ＭＳ Ｐゴシック" panose="020B0600070205080204" pitchFamily="34" charset="-128"/>
              </a:rPr>
              <a:t>P</a:t>
            </a:r>
            <a:r>
              <a:rPr lang="en-US" altLang="en-US" sz="1500" baseline="-25000">
                <a:ea typeface="ＭＳ Ｐゴシック" panose="020B0600070205080204" pitchFamily="34" charset="-128"/>
              </a:rPr>
              <a:t>x,y</a:t>
            </a:r>
            <a:r>
              <a:rPr lang="en-US" altLang="en-US" sz="1500">
                <a:ea typeface="ＭＳ Ｐゴシック" panose="020B0600070205080204" pitchFamily="34" charset="-128"/>
              </a:rPr>
              <a:t>=Pr(X=1,Y=1) = 30/2800 = 0.01</a:t>
            </a:r>
            <a:endParaRPr lang="en-US" altLang="en-US">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83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33" grpId="0" animBg="1"/>
      <p:bldP spid="76834" grpId="0" animBg="1"/>
      <p:bldP spid="768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1E0C0D-102E-4DE3-8EF8-8B4F0E44E594}"/>
              </a:ext>
            </a:extLst>
          </p:cNvPr>
          <p:cNvSpPr>
            <a:spLocks noGrp="1"/>
          </p:cNvSpPr>
          <p:nvPr>
            <p:ph idx="1"/>
          </p:nvPr>
        </p:nvSpPr>
        <p:spPr>
          <a:xfrm>
            <a:off x="151988" y="1501559"/>
            <a:ext cx="3727068" cy="3060000"/>
          </a:xfrm>
        </p:spPr>
        <p:txBody>
          <a:bodyPr>
            <a:normAutofit/>
          </a:bodyPr>
          <a:lstStyle/>
          <a:p>
            <a:pPr marL="0" indent="0">
              <a:buNone/>
            </a:pPr>
            <a:r>
              <a:rPr lang="en-GB" sz="1600" dirty="0"/>
              <a:t>Computed as follows from a dataset    F and O and an event threshold </a:t>
            </a:r>
            <a:r>
              <a:rPr lang="en-GB" sz="1600" dirty="0" err="1"/>
              <a:t>th</a:t>
            </a:r>
            <a:r>
              <a:rPr lang="en-GB" sz="1600" dirty="0"/>
              <a:t>:</a:t>
            </a:r>
          </a:p>
          <a:p>
            <a:pPr marL="0" indent="0">
              <a:buNone/>
            </a:pPr>
            <a:r>
              <a:rPr lang="en-GB" sz="1600" dirty="0"/>
              <a:t>Hits = </a:t>
            </a:r>
            <a:r>
              <a:rPr lang="en-GB" sz="1600" i="1" dirty="0"/>
              <a:t>a</a:t>
            </a:r>
            <a:r>
              <a:rPr lang="en-GB" sz="1600" dirty="0"/>
              <a:t> = (F &gt;= </a:t>
            </a:r>
            <a:r>
              <a:rPr lang="en-GB" sz="1600" dirty="0" err="1"/>
              <a:t>th</a:t>
            </a:r>
            <a:r>
              <a:rPr lang="en-GB" sz="1600" dirty="0"/>
              <a:t>) &amp; (O &gt;= </a:t>
            </a:r>
            <a:r>
              <a:rPr lang="en-GB" sz="1600" dirty="0" err="1"/>
              <a:t>th</a:t>
            </a:r>
            <a:r>
              <a:rPr lang="en-GB" sz="1600" dirty="0"/>
              <a:t>)</a:t>
            </a:r>
          </a:p>
          <a:p>
            <a:pPr marL="0" indent="0">
              <a:buNone/>
            </a:pPr>
            <a:r>
              <a:rPr lang="en-GB" sz="1600" dirty="0"/>
              <a:t>False alarms = </a:t>
            </a:r>
            <a:r>
              <a:rPr lang="en-GB" sz="1600" i="1" dirty="0"/>
              <a:t>b</a:t>
            </a:r>
            <a:r>
              <a:rPr lang="en-GB" sz="1600" dirty="0"/>
              <a:t> = (F&gt;= </a:t>
            </a:r>
            <a:r>
              <a:rPr lang="en-GB" sz="1600" dirty="0" err="1"/>
              <a:t>th</a:t>
            </a:r>
            <a:r>
              <a:rPr lang="en-GB" sz="1600" dirty="0"/>
              <a:t>) &amp; (O &lt; </a:t>
            </a:r>
            <a:r>
              <a:rPr lang="en-GB" sz="1600" dirty="0" err="1"/>
              <a:t>th</a:t>
            </a:r>
            <a:r>
              <a:rPr lang="en-GB" sz="1600" dirty="0"/>
              <a:t>)</a:t>
            </a:r>
          </a:p>
          <a:p>
            <a:pPr marL="0" indent="0">
              <a:buNone/>
            </a:pPr>
            <a:r>
              <a:rPr lang="en-GB" sz="1600" dirty="0"/>
              <a:t>Misses = </a:t>
            </a:r>
            <a:r>
              <a:rPr lang="en-GB" sz="1600" i="1" dirty="0"/>
              <a:t>c </a:t>
            </a:r>
            <a:r>
              <a:rPr lang="en-GB" sz="1600" dirty="0"/>
              <a:t>= (F &lt; </a:t>
            </a:r>
            <a:r>
              <a:rPr lang="en-GB" sz="1600" dirty="0" err="1"/>
              <a:t>th</a:t>
            </a:r>
            <a:r>
              <a:rPr lang="en-GB" sz="1600" dirty="0"/>
              <a:t>) &amp; (O &gt;= </a:t>
            </a:r>
            <a:r>
              <a:rPr lang="en-GB" sz="1600" dirty="0" err="1"/>
              <a:t>th</a:t>
            </a:r>
            <a:r>
              <a:rPr lang="en-GB" sz="1600" dirty="0"/>
              <a:t>)</a:t>
            </a:r>
          </a:p>
          <a:p>
            <a:pPr marL="0" indent="0">
              <a:buNone/>
            </a:pPr>
            <a:r>
              <a:rPr lang="en-GB" sz="1600" dirty="0"/>
              <a:t>Correct </a:t>
            </a:r>
            <a:r>
              <a:rPr lang="en-GB" sz="1600" dirty="0" err="1"/>
              <a:t>rejs</a:t>
            </a:r>
            <a:r>
              <a:rPr lang="en-GB" sz="1600" dirty="0"/>
              <a:t> = </a:t>
            </a:r>
            <a:r>
              <a:rPr lang="en-GB" sz="1600" i="1" dirty="0"/>
              <a:t>d</a:t>
            </a:r>
            <a:r>
              <a:rPr lang="en-GB" sz="1600" dirty="0"/>
              <a:t> = (F &lt; </a:t>
            </a:r>
            <a:r>
              <a:rPr lang="en-GB" sz="1600" dirty="0" err="1"/>
              <a:t>th</a:t>
            </a:r>
            <a:r>
              <a:rPr lang="en-GB" sz="1600" dirty="0"/>
              <a:t>) &amp; (O &lt; </a:t>
            </a:r>
            <a:r>
              <a:rPr lang="en-GB" sz="1600" dirty="0" err="1"/>
              <a:t>th</a:t>
            </a:r>
            <a:r>
              <a:rPr lang="en-GB" sz="1600" dirty="0"/>
              <a:t>)</a:t>
            </a:r>
          </a:p>
        </p:txBody>
      </p:sp>
      <p:sp>
        <p:nvSpPr>
          <p:cNvPr id="8194" name="Title 1"/>
          <p:cNvSpPr>
            <a:spLocks noGrp="1"/>
          </p:cNvSpPr>
          <p:nvPr>
            <p:ph type="title"/>
          </p:nvPr>
        </p:nvSpPr>
        <p:spPr>
          <a:xfrm>
            <a:off x="151988" y="650250"/>
            <a:ext cx="8640000" cy="576000"/>
          </a:xfrm>
        </p:spPr>
        <p:txBody>
          <a:bodyPr>
            <a:normAutofit/>
          </a:bodyPr>
          <a:lstStyle/>
          <a:p>
            <a:r>
              <a:rPr lang="en-GB" dirty="0"/>
              <a:t>Standard notation</a:t>
            </a:r>
          </a:p>
        </p:txBody>
      </p:sp>
      <p:graphicFrame>
        <p:nvGraphicFramePr>
          <p:cNvPr id="4" name="Content Placeholder 3"/>
          <p:cNvGraphicFramePr>
            <a:graphicFrameLocks/>
          </p:cNvGraphicFramePr>
          <p:nvPr>
            <p:extLst>
              <p:ext uri="{D42A27DB-BD31-4B8C-83A1-F6EECF244321}">
                <p14:modId xmlns:p14="http://schemas.microsoft.com/office/powerpoint/2010/main" val="95947194"/>
              </p:ext>
            </p:extLst>
          </p:nvPr>
        </p:nvGraphicFramePr>
        <p:xfrm>
          <a:off x="3962808" y="308610"/>
          <a:ext cx="4752529" cy="2263140"/>
        </p:xfrm>
        <a:graphic>
          <a:graphicData uri="http://schemas.openxmlformats.org/drawingml/2006/table">
            <a:tbl>
              <a:tblPr firstRow="1" bandRow="1">
                <a:tableStyleId>{AF606853-7671-496A-8E4F-DF71F8EC918B}</a:tableStyleId>
              </a:tblPr>
              <a:tblGrid>
                <a:gridCol w="1316336">
                  <a:extLst>
                    <a:ext uri="{9D8B030D-6E8A-4147-A177-3AD203B41FA5}">
                      <a16:colId xmlns:a16="http://schemas.microsoft.com/office/drawing/2014/main" val="20000"/>
                    </a:ext>
                  </a:extLst>
                </a:gridCol>
                <a:gridCol w="1059929">
                  <a:extLst>
                    <a:ext uri="{9D8B030D-6E8A-4147-A177-3AD203B41FA5}">
                      <a16:colId xmlns:a16="http://schemas.microsoft.com/office/drawing/2014/main" val="20001"/>
                    </a:ext>
                  </a:extLst>
                </a:gridCol>
                <a:gridCol w="1188132">
                  <a:extLst>
                    <a:ext uri="{9D8B030D-6E8A-4147-A177-3AD203B41FA5}">
                      <a16:colId xmlns:a16="http://schemas.microsoft.com/office/drawing/2014/main" val="20002"/>
                    </a:ext>
                  </a:extLst>
                </a:gridCol>
                <a:gridCol w="1188132">
                  <a:extLst>
                    <a:ext uri="{9D8B030D-6E8A-4147-A177-3AD203B41FA5}">
                      <a16:colId xmlns:a16="http://schemas.microsoft.com/office/drawing/2014/main" val="20003"/>
                    </a:ext>
                  </a:extLst>
                </a:gridCol>
              </a:tblGrid>
              <a:tr h="278130">
                <a:tc rowSpan="2">
                  <a:txBody>
                    <a:bodyPr/>
                    <a:lstStyle/>
                    <a:p>
                      <a:pPr algn="ctr"/>
                      <a:r>
                        <a:rPr lang="en-GB" sz="1400" dirty="0">
                          <a:solidFill>
                            <a:schemeClr val="bg1"/>
                          </a:solidFill>
                        </a:rPr>
                        <a:t>Event forecast?</a:t>
                      </a:r>
                    </a:p>
                  </a:txBody>
                  <a:tcPr marL="68580" marR="68580" marT="34290" marB="34290">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gridSpan="3">
                  <a:txBody>
                    <a:bodyPr/>
                    <a:lstStyle/>
                    <a:p>
                      <a:pPr algn="ctr"/>
                      <a:r>
                        <a:rPr lang="en-GB" sz="1400" dirty="0">
                          <a:solidFill>
                            <a:schemeClr val="bg1"/>
                          </a:solidFill>
                        </a:rPr>
                        <a:t>Event observed?</a:t>
                      </a:r>
                    </a:p>
                  </a:txBody>
                  <a:tcPr marL="68580" marR="68580" marT="34290" marB="34290">
                    <a:lnL w="12700" cap="flat" cmpd="sng" algn="ctr">
                      <a:solidFill>
                        <a:schemeClr val="tx1"/>
                      </a:solidFill>
                      <a:prstDash val="solid"/>
                      <a:round/>
                      <a:headEnd type="none" w="med" len="med"/>
                      <a:tailEnd type="none" w="med" len="med"/>
                    </a:lnL>
                    <a:lnB w="12700" cap="flat" cmpd="sng" algn="ctr">
                      <a:noFill/>
                      <a:prstDash val="solid"/>
                      <a:round/>
                      <a:headEnd type="none" w="med" len="med"/>
                      <a:tailEnd type="none" w="med" len="med"/>
                    </a:lnB>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00"/>
                  </a:ext>
                </a:extLst>
              </a:tr>
              <a:tr h="278130">
                <a:tc vMerge="1">
                  <a:txBody>
                    <a:bodyPr/>
                    <a:lstStyle/>
                    <a:p>
                      <a:endParaRPr lang="en-GB" dirty="0"/>
                    </a:p>
                  </a:txBody>
                  <a:tcPr/>
                </a:tc>
                <a:tc>
                  <a:txBody>
                    <a:bodyPr/>
                    <a:lstStyle/>
                    <a:p>
                      <a:pPr algn="ctr"/>
                      <a:r>
                        <a:rPr lang="en-GB" sz="1400" dirty="0"/>
                        <a:t>Yes</a:t>
                      </a:r>
                    </a:p>
                  </a:txBody>
                  <a:tcPr marL="68580" marR="68580" marT="34290" marB="34290">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400" dirty="0"/>
                        <a:t>No</a:t>
                      </a:r>
                    </a:p>
                  </a:txBody>
                  <a:tcPr marL="68580" marR="68580" marT="34290" marB="34290">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400" dirty="0">
                          <a:solidFill>
                            <a:schemeClr val="tx1"/>
                          </a:solidFill>
                        </a:rPr>
                        <a:t>Total: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278130">
                <a:tc>
                  <a:txBody>
                    <a:bodyPr/>
                    <a:lstStyle/>
                    <a:p>
                      <a:pPr algn="ctr"/>
                      <a:r>
                        <a:rPr lang="en-GB" sz="1400" dirty="0"/>
                        <a:t>Yes</a:t>
                      </a:r>
                    </a:p>
                  </a:txBody>
                  <a:tcPr marL="68580" marR="68580" marT="34290" marB="34290">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bg2"/>
                    </a:solidFill>
                  </a:tcPr>
                </a:tc>
                <a:tc>
                  <a:txBody>
                    <a:bodyPr/>
                    <a:lstStyle/>
                    <a:p>
                      <a:pPr algn="ctr"/>
                      <a:r>
                        <a:rPr lang="en-GB" sz="1400" i="1" dirty="0">
                          <a:solidFill>
                            <a:schemeClr val="tx1"/>
                          </a:solidFill>
                        </a:rPr>
                        <a:t>hits</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50000"/>
                      </a:schemeClr>
                    </a:solidFill>
                  </a:tcPr>
                </a:tc>
                <a:tc>
                  <a:txBody>
                    <a:bodyPr/>
                    <a:lstStyle/>
                    <a:p>
                      <a:pPr algn="ctr"/>
                      <a:r>
                        <a:rPr lang="en-GB" sz="1400" i="1" dirty="0">
                          <a:solidFill>
                            <a:schemeClr val="tx1"/>
                          </a:solidFill>
                        </a:rPr>
                        <a:t>false alarms</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lumMod val="75000"/>
                        <a:lumOff val="25000"/>
                      </a:schemeClr>
                    </a:solidFill>
                  </a:tcPr>
                </a:tc>
                <a:tc>
                  <a:txBody>
                    <a:bodyPr/>
                    <a:lstStyle/>
                    <a:p>
                      <a:pPr algn="ctr"/>
                      <a:r>
                        <a:rPr lang="en-GB" sz="1400" i="1" dirty="0">
                          <a:solidFill>
                            <a:schemeClr val="tx1"/>
                          </a:solidFill>
                        </a:rPr>
                        <a:t>events</a:t>
                      </a:r>
                      <a:r>
                        <a:rPr lang="en-GB" sz="1400" i="1" baseline="0" dirty="0">
                          <a:solidFill>
                            <a:schemeClr val="tx1"/>
                          </a:solidFill>
                        </a:rPr>
                        <a:t> forecast</a:t>
                      </a:r>
                      <a:endParaRPr lang="en-GB" sz="1400" i="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10002"/>
                  </a:ext>
                </a:extLst>
              </a:tr>
              <a:tr h="480060">
                <a:tc>
                  <a:txBody>
                    <a:bodyPr/>
                    <a:lstStyle/>
                    <a:p>
                      <a:pPr algn="ctr"/>
                      <a:r>
                        <a:rPr lang="en-GB" sz="1400" dirty="0"/>
                        <a:t>No</a:t>
                      </a: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400" i="1" dirty="0">
                          <a:solidFill>
                            <a:schemeClr val="tx1"/>
                          </a:solidFill>
                        </a:rPr>
                        <a:t>misses</a:t>
                      </a: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ctr"/>
                      <a:r>
                        <a:rPr lang="en-GB" sz="1400" i="1" dirty="0">
                          <a:solidFill>
                            <a:schemeClr val="tx1"/>
                          </a:solidFill>
                        </a:rPr>
                        <a:t>correct  rejections</a:t>
                      </a: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GB" sz="1400" i="1" dirty="0">
                          <a:solidFill>
                            <a:schemeClr val="tx1"/>
                          </a:solidFill>
                        </a:rPr>
                        <a:t>non-events</a:t>
                      </a:r>
                      <a:r>
                        <a:rPr lang="en-GB" sz="1400" i="1" baseline="0" dirty="0">
                          <a:solidFill>
                            <a:schemeClr val="tx1"/>
                          </a:solidFill>
                        </a:rPr>
                        <a:t> forecast</a:t>
                      </a:r>
                      <a:endParaRPr lang="en-GB" sz="1400" i="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3"/>
                  </a:ext>
                </a:extLst>
              </a:tr>
              <a:tr h="480060">
                <a:tc>
                  <a:txBody>
                    <a:bodyPr/>
                    <a:lstStyle/>
                    <a:p>
                      <a:pPr algn="ctr"/>
                      <a:r>
                        <a:rPr lang="en-GB" sz="1400" dirty="0">
                          <a:solidFill>
                            <a:schemeClr val="tx1"/>
                          </a:solidFill>
                        </a:rPr>
                        <a:t>Total:</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400" i="1" dirty="0">
                          <a:solidFill>
                            <a:schemeClr val="tx1"/>
                          </a:solidFill>
                        </a:rPr>
                        <a:t>events</a:t>
                      </a:r>
                      <a:r>
                        <a:rPr lang="en-GB" sz="1400" i="1" baseline="0" dirty="0">
                          <a:solidFill>
                            <a:schemeClr val="tx1"/>
                          </a:solidFill>
                        </a:rPr>
                        <a:t> observed</a:t>
                      </a:r>
                      <a:endParaRPr lang="en-GB" sz="1400" i="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400" i="1" dirty="0">
                          <a:solidFill>
                            <a:schemeClr val="tx1"/>
                          </a:solidFill>
                        </a:rPr>
                        <a:t>non-events</a:t>
                      </a:r>
                      <a:r>
                        <a:rPr lang="en-GB" sz="1400" i="1" baseline="0" dirty="0">
                          <a:solidFill>
                            <a:schemeClr val="tx1"/>
                          </a:solidFill>
                        </a:rPr>
                        <a:t> observed</a:t>
                      </a:r>
                      <a:endParaRPr lang="en-GB" sz="1400" i="1" dirty="0">
                        <a:solidFill>
                          <a:schemeClr val="tx1"/>
                        </a:solidFill>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400" i="1" dirty="0">
                          <a:solidFill>
                            <a:schemeClr val="tx1"/>
                          </a:solidFill>
                        </a:rPr>
                        <a:t>all events </a:t>
                      </a:r>
                      <a:r>
                        <a:rPr lang="en-GB" sz="1400" i="1" baseline="0" dirty="0">
                          <a:solidFill>
                            <a:schemeClr val="tx1"/>
                          </a:solidFill>
                        </a:rPr>
                        <a:t>(sample size)</a:t>
                      </a:r>
                      <a:endParaRPr lang="en-GB" sz="1400" i="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4"/>
                  </a:ext>
                </a:extLst>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3591288360"/>
              </p:ext>
            </p:extLst>
          </p:nvPr>
        </p:nvGraphicFramePr>
        <p:xfrm>
          <a:off x="3962808" y="2847059"/>
          <a:ext cx="4752529" cy="1714500"/>
        </p:xfrm>
        <a:graphic>
          <a:graphicData uri="http://schemas.openxmlformats.org/drawingml/2006/table">
            <a:tbl>
              <a:tblPr firstRow="1" bandRow="1">
                <a:tableStyleId>{AF606853-7671-496A-8E4F-DF71F8EC918B}</a:tableStyleId>
              </a:tblPr>
              <a:tblGrid>
                <a:gridCol w="1316336">
                  <a:extLst>
                    <a:ext uri="{9D8B030D-6E8A-4147-A177-3AD203B41FA5}">
                      <a16:colId xmlns:a16="http://schemas.microsoft.com/office/drawing/2014/main" val="20000"/>
                    </a:ext>
                  </a:extLst>
                </a:gridCol>
                <a:gridCol w="1059929">
                  <a:extLst>
                    <a:ext uri="{9D8B030D-6E8A-4147-A177-3AD203B41FA5}">
                      <a16:colId xmlns:a16="http://schemas.microsoft.com/office/drawing/2014/main" val="20001"/>
                    </a:ext>
                  </a:extLst>
                </a:gridCol>
                <a:gridCol w="1188132">
                  <a:extLst>
                    <a:ext uri="{9D8B030D-6E8A-4147-A177-3AD203B41FA5}">
                      <a16:colId xmlns:a16="http://schemas.microsoft.com/office/drawing/2014/main" val="20002"/>
                    </a:ext>
                  </a:extLst>
                </a:gridCol>
                <a:gridCol w="1188132">
                  <a:extLst>
                    <a:ext uri="{9D8B030D-6E8A-4147-A177-3AD203B41FA5}">
                      <a16:colId xmlns:a16="http://schemas.microsoft.com/office/drawing/2014/main" val="20003"/>
                    </a:ext>
                  </a:extLst>
                </a:gridCol>
              </a:tblGrid>
              <a:tr h="297180">
                <a:tc rowSpan="2">
                  <a:txBody>
                    <a:bodyPr/>
                    <a:lstStyle/>
                    <a:p>
                      <a:pPr algn="ctr"/>
                      <a:r>
                        <a:rPr lang="en-GB" sz="1500" dirty="0">
                          <a:solidFill>
                            <a:schemeClr val="bg1"/>
                          </a:solidFill>
                        </a:rPr>
                        <a:t>Event forecast?</a:t>
                      </a:r>
                    </a:p>
                  </a:txBody>
                  <a:tcPr marL="68580" marR="68580" marT="34290" marB="34290">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gridSpan="3">
                  <a:txBody>
                    <a:bodyPr/>
                    <a:lstStyle/>
                    <a:p>
                      <a:pPr algn="ctr"/>
                      <a:r>
                        <a:rPr lang="en-GB" sz="1500" dirty="0">
                          <a:solidFill>
                            <a:schemeClr val="bg1"/>
                          </a:solidFill>
                        </a:rPr>
                        <a:t>Event observed?</a:t>
                      </a:r>
                    </a:p>
                  </a:txBody>
                  <a:tcPr marL="68580" marR="68580" marT="34290" marB="34290">
                    <a:lnL w="12700" cap="flat" cmpd="sng" algn="ctr">
                      <a:solidFill>
                        <a:schemeClr val="tx1"/>
                      </a:solidFill>
                      <a:prstDash val="solid"/>
                      <a:round/>
                      <a:headEnd type="none" w="med" len="med"/>
                      <a:tailEnd type="none" w="med" len="med"/>
                    </a:lnL>
                    <a:lnB w="12700" cap="flat" cmpd="sng" algn="ctr">
                      <a:noFill/>
                      <a:prstDash val="solid"/>
                      <a:round/>
                      <a:headEnd type="none" w="med" len="med"/>
                      <a:tailEnd type="none" w="med" len="med"/>
                    </a:lnB>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00"/>
                  </a:ext>
                </a:extLst>
              </a:tr>
              <a:tr h="297180">
                <a:tc vMerge="1">
                  <a:txBody>
                    <a:bodyPr/>
                    <a:lstStyle/>
                    <a:p>
                      <a:endParaRPr lang="en-GB" dirty="0"/>
                    </a:p>
                  </a:txBody>
                  <a:tcPr/>
                </a:tc>
                <a:tc>
                  <a:txBody>
                    <a:bodyPr/>
                    <a:lstStyle/>
                    <a:p>
                      <a:pPr algn="ctr"/>
                      <a:r>
                        <a:rPr lang="en-GB" sz="1500" dirty="0"/>
                        <a:t>Yes</a:t>
                      </a:r>
                    </a:p>
                  </a:txBody>
                  <a:tcPr marL="68580" marR="68580" marT="34290" marB="34290">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t>No</a:t>
                      </a:r>
                    </a:p>
                  </a:txBody>
                  <a:tcPr marL="68580" marR="68580" marT="34290" marB="34290">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solidFill>
                            <a:schemeClr val="tx1"/>
                          </a:solidFill>
                        </a:rPr>
                        <a:t>Total</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297180">
                <a:tc>
                  <a:txBody>
                    <a:bodyPr/>
                    <a:lstStyle/>
                    <a:p>
                      <a:pPr algn="ctr"/>
                      <a:r>
                        <a:rPr lang="en-GB" sz="1500" dirty="0"/>
                        <a:t>Yes</a:t>
                      </a:r>
                    </a:p>
                  </a:txBody>
                  <a:tcPr marL="68580" marR="68580" marT="34290" marB="34290">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bg2"/>
                    </a:solidFill>
                  </a:tcPr>
                </a:tc>
                <a:tc>
                  <a:txBody>
                    <a:bodyPr/>
                    <a:lstStyle/>
                    <a:p>
                      <a:pPr algn="ctr"/>
                      <a:r>
                        <a:rPr lang="en-GB" sz="1500" i="1" dirty="0">
                          <a:solidFill>
                            <a:schemeClr val="tx1"/>
                          </a:solidFill>
                        </a:rPr>
                        <a:t>a</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50000"/>
                      </a:schemeClr>
                    </a:solidFill>
                  </a:tcPr>
                </a:tc>
                <a:tc>
                  <a:txBody>
                    <a:bodyPr/>
                    <a:lstStyle/>
                    <a:p>
                      <a:pPr algn="ctr"/>
                      <a:r>
                        <a:rPr lang="en-GB" sz="1500" i="1" dirty="0">
                          <a:solidFill>
                            <a:schemeClr val="tx1"/>
                          </a:solidFill>
                        </a:rPr>
                        <a:t>b</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lumMod val="75000"/>
                        <a:lumOff val="25000"/>
                      </a:schemeClr>
                    </a:solidFill>
                  </a:tcPr>
                </a:tc>
                <a:tc>
                  <a:txBody>
                    <a:bodyPr/>
                    <a:lstStyle/>
                    <a:p>
                      <a:pPr algn="ctr"/>
                      <a:r>
                        <a:rPr lang="en-GB" sz="1500" i="1" dirty="0">
                          <a:solidFill>
                            <a:schemeClr val="tx1"/>
                          </a:solidFill>
                        </a:rPr>
                        <a:t>a  </a:t>
                      </a:r>
                      <a:r>
                        <a:rPr lang="en-GB" sz="1500" i="0" dirty="0">
                          <a:solidFill>
                            <a:schemeClr val="tx1"/>
                          </a:solidFill>
                        </a:rPr>
                        <a:t>+</a:t>
                      </a:r>
                      <a:r>
                        <a:rPr lang="en-GB" sz="1500" i="1" dirty="0">
                          <a:solidFill>
                            <a:schemeClr val="tx1"/>
                          </a:solidFill>
                        </a:rPr>
                        <a:t> 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10002"/>
                  </a:ext>
                </a:extLst>
              </a:tr>
              <a:tr h="297180">
                <a:tc>
                  <a:txBody>
                    <a:bodyPr/>
                    <a:lstStyle/>
                    <a:p>
                      <a:pPr algn="ctr"/>
                      <a:r>
                        <a:rPr lang="en-GB" sz="1500" dirty="0"/>
                        <a:t>No</a:t>
                      </a: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i="1" dirty="0">
                          <a:solidFill>
                            <a:schemeClr val="tx1"/>
                          </a:solidFill>
                        </a:rPr>
                        <a:t>c</a:t>
                      </a: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lumMod val="75000"/>
                        <a:lumOff val="25000"/>
                      </a:schemeClr>
                    </a:solidFill>
                  </a:tcPr>
                </a:tc>
                <a:tc>
                  <a:txBody>
                    <a:bodyPr/>
                    <a:lstStyle/>
                    <a:p>
                      <a:pPr algn="ctr"/>
                      <a:r>
                        <a:rPr lang="en-GB" sz="1500" i="1" dirty="0">
                          <a:solidFill>
                            <a:schemeClr val="tx1"/>
                          </a:solidFill>
                        </a:rPr>
                        <a:t>d</a:t>
                      </a: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GB" sz="1500" i="1" dirty="0">
                          <a:solidFill>
                            <a:schemeClr val="tx1"/>
                          </a:solidFill>
                        </a:rPr>
                        <a:t>c </a:t>
                      </a:r>
                      <a:r>
                        <a:rPr lang="en-GB" sz="1500" i="0" dirty="0">
                          <a:solidFill>
                            <a:schemeClr val="tx1"/>
                          </a:solidFill>
                        </a:rPr>
                        <a:t>+ </a:t>
                      </a:r>
                      <a:r>
                        <a:rPr lang="en-GB" sz="1500" i="1" dirty="0">
                          <a:solidFill>
                            <a:schemeClr val="tx1"/>
                          </a:solidFill>
                        </a:rPr>
                        <a:t>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3"/>
                  </a:ext>
                </a:extLst>
              </a:tr>
              <a:tr h="525780">
                <a:tc>
                  <a:txBody>
                    <a:bodyPr/>
                    <a:lstStyle/>
                    <a:p>
                      <a:pPr algn="ctr"/>
                      <a:r>
                        <a:rPr lang="en-GB" sz="1500" dirty="0">
                          <a:solidFill>
                            <a:schemeClr val="tx1"/>
                          </a:solidFill>
                        </a:rPr>
                        <a:t>Total</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i="1" dirty="0">
                          <a:solidFill>
                            <a:schemeClr val="tx1"/>
                          </a:solidFill>
                        </a:rPr>
                        <a:t>a</a:t>
                      </a:r>
                      <a:r>
                        <a:rPr lang="en-GB" sz="1500" i="1" baseline="0" dirty="0">
                          <a:solidFill>
                            <a:schemeClr val="tx1"/>
                          </a:solidFill>
                        </a:rPr>
                        <a:t> </a:t>
                      </a:r>
                      <a:r>
                        <a:rPr lang="en-GB" sz="1500" i="0" baseline="0" dirty="0">
                          <a:solidFill>
                            <a:schemeClr val="tx1"/>
                          </a:solidFill>
                        </a:rPr>
                        <a:t>+</a:t>
                      </a:r>
                      <a:r>
                        <a:rPr lang="en-GB" sz="1500" i="1" baseline="0" dirty="0">
                          <a:solidFill>
                            <a:schemeClr val="tx1"/>
                          </a:solidFill>
                        </a:rPr>
                        <a:t> c</a:t>
                      </a:r>
                      <a:endParaRPr lang="en-GB" sz="1500" i="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i="1" dirty="0">
                          <a:solidFill>
                            <a:schemeClr val="tx1"/>
                          </a:solidFill>
                        </a:rPr>
                        <a:t>b </a:t>
                      </a:r>
                      <a:r>
                        <a:rPr lang="en-GB" sz="1500" i="0" dirty="0">
                          <a:solidFill>
                            <a:schemeClr val="tx1"/>
                          </a:solidFill>
                        </a:rPr>
                        <a:t>+</a:t>
                      </a:r>
                      <a:r>
                        <a:rPr lang="en-GB" sz="1500" i="1" dirty="0">
                          <a:solidFill>
                            <a:schemeClr val="tx1"/>
                          </a:solidFill>
                        </a:rPr>
                        <a:t> d</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i="1" dirty="0">
                          <a:solidFill>
                            <a:schemeClr val="tx1"/>
                          </a:solidFill>
                        </a:rPr>
                        <a:t>n</a:t>
                      </a:r>
                      <a:r>
                        <a:rPr lang="en-GB" sz="1500" i="0" dirty="0">
                          <a:solidFill>
                            <a:schemeClr val="tx1"/>
                          </a:solidFill>
                        </a:rPr>
                        <a:t> = </a:t>
                      </a:r>
                      <a:r>
                        <a:rPr lang="en-GB" sz="1500" i="1" dirty="0">
                          <a:solidFill>
                            <a:schemeClr val="tx1"/>
                          </a:solidFill>
                        </a:rPr>
                        <a:t>a</a:t>
                      </a:r>
                      <a:r>
                        <a:rPr lang="en-GB" sz="1500" i="0" dirty="0">
                          <a:solidFill>
                            <a:schemeClr val="tx1"/>
                          </a:solidFill>
                        </a:rPr>
                        <a:t> + </a:t>
                      </a:r>
                      <a:r>
                        <a:rPr lang="en-GB" sz="1500" i="1" dirty="0">
                          <a:solidFill>
                            <a:schemeClr val="tx1"/>
                          </a:solidFill>
                        </a:rPr>
                        <a:t>b +</a:t>
                      </a:r>
                      <a:br>
                        <a:rPr lang="en-GB" sz="1500" i="1" dirty="0">
                          <a:solidFill>
                            <a:schemeClr val="tx1"/>
                          </a:solidFill>
                        </a:rPr>
                      </a:br>
                      <a:r>
                        <a:rPr lang="en-GB" sz="1500" i="1" dirty="0">
                          <a:solidFill>
                            <a:schemeClr val="tx1"/>
                          </a:solidFill>
                        </a:rPr>
                        <a:t>    c</a:t>
                      </a:r>
                      <a:r>
                        <a:rPr lang="en-GB" sz="1500" i="0" baseline="0" dirty="0">
                          <a:solidFill>
                            <a:schemeClr val="tx1"/>
                          </a:solidFill>
                        </a:rPr>
                        <a:t> + </a:t>
                      </a:r>
                      <a:r>
                        <a:rPr lang="en-GB" sz="1500" i="1" baseline="0" dirty="0">
                          <a:solidFill>
                            <a:schemeClr val="tx1"/>
                          </a:solidFill>
                        </a:rPr>
                        <a:t>d</a:t>
                      </a:r>
                      <a:endParaRPr lang="en-GB" sz="1500" i="1"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9B7F5AD7-9347-4C74-9806-08CB7E21AAD2}"/>
              </a:ext>
            </a:extLst>
          </p:cNvPr>
          <p:cNvSpPr txBox="1"/>
          <p:nvPr/>
        </p:nvSpPr>
        <p:spPr>
          <a:xfrm>
            <a:off x="252000" y="3755571"/>
            <a:ext cx="3353034" cy="923330"/>
          </a:xfrm>
          <a:prstGeom prst="rect">
            <a:avLst/>
          </a:prstGeom>
          <a:solidFill>
            <a:srgbClr val="FFFF00"/>
          </a:solidFill>
        </p:spPr>
        <p:txBody>
          <a:bodyPr wrap="square" rtlCol="0">
            <a:spAutoFit/>
          </a:bodyPr>
          <a:lstStyle/>
          <a:p>
            <a:r>
              <a:rPr lang="en-GB" b="1" i="1" dirty="0"/>
              <a:t>Q</a:t>
            </a:r>
            <a:r>
              <a:rPr lang="en-GB" i="1" dirty="0"/>
              <a:t>: </a:t>
            </a:r>
            <a:r>
              <a:rPr lang="en-GB" dirty="0"/>
              <a:t>Why might the categorical evaluation of warnings be problematic?</a:t>
            </a:r>
          </a:p>
        </p:txBody>
      </p:sp>
      <p:sp>
        <p:nvSpPr>
          <p:cNvPr id="8" name="TextBox 7">
            <a:extLst>
              <a:ext uri="{FF2B5EF4-FFF2-40B4-BE49-F238E27FC236}">
                <a16:creationId xmlns:a16="http://schemas.microsoft.com/office/drawing/2014/main" id="{C84CD44B-D05E-4DA3-82E2-16E4151FF954}"/>
              </a:ext>
            </a:extLst>
          </p:cNvPr>
          <p:cNvSpPr txBox="1"/>
          <p:nvPr/>
        </p:nvSpPr>
        <p:spPr>
          <a:xfrm>
            <a:off x="241876" y="4750491"/>
            <a:ext cx="8650124" cy="523220"/>
          </a:xfrm>
          <a:prstGeom prst="rect">
            <a:avLst/>
          </a:prstGeom>
          <a:noFill/>
        </p:spPr>
        <p:txBody>
          <a:bodyPr wrap="none" rtlCol="0">
            <a:spAutoFit/>
          </a:bodyPr>
          <a:lstStyle/>
          <a:p>
            <a:pPr algn="ctr"/>
            <a:r>
              <a:rPr lang="en-GB" sz="1400" b="1" dirty="0"/>
              <a:t>Need three measures to completely describe the joint probability distribution (n is the denominator)</a:t>
            </a:r>
          </a:p>
          <a:p>
            <a:pPr algn="ctr"/>
            <a:endParaRPr lang="en-GB" sz="1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a:lnSpc>
                <a:spcPct val="100000"/>
              </a:lnSpc>
              <a:spcBef>
                <a:spcPts val="450"/>
              </a:spcBef>
              <a:spcAft>
                <a:spcPts val="225"/>
              </a:spcAft>
            </a:pPr>
            <a:r>
              <a:rPr lang="en-GB" dirty="0"/>
              <a:t>There are a plethora of contingency-table based scores to compute. The easiest non-textbook reference is </a:t>
            </a:r>
            <a:r>
              <a:rPr lang="en-GB" dirty="0">
                <a:hlinkClick r:id="rId3"/>
              </a:rPr>
              <a:t>https://community.wmo.int/jwgfvr-verification</a:t>
            </a:r>
            <a:r>
              <a:rPr lang="en-GB" dirty="0"/>
              <a:t>.</a:t>
            </a:r>
          </a:p>
          <a:p>
            <a:pPr>
              <a:lnSpc>
                <a:spcPct val="100000"/>
              </a:lnSpc>
              <a:spcBef>
                <a:spcPts val="450"/>
              </a:spcBef>
              <a:spcAft>
                <a:spcPts val="225"/>
              </a:spcAft>
            </a:pPr>
            <a:r>
              <a:rPr lang="en-GB" dirty="0"/>
              <a:t>However, </a:t>
            </a:r>
            <a:r>
              <a:rPr lang="en-GB" b="1" dirty="0">
                <a:solidFill>
                  <a:srgbClr val="FF0000"/>
                </a:solidFill>
              </a:rPr>
              <a:t>most of them are NOT independent</a:t>
            </a:r>
            <a:r>
              <a:rPr lang="en-GB" dirty="0"/>
              <a:t>. To fully describe the joint distribution there are only two options for obtaining independent information. Any categorical analysis should always include these:</a:t>
            </a:r>
          </a:p>
          <a:p>
            <a:pPr>
              <a:lnSpc>
                <a:spcPct val="100000"/>
              </a:lnSpc>
              <a:spcBef>
                <a:spcPts val="450"/>
              </a:spcBef>
              <a:spcAft>
                <a:spcPts val="225"/>
              </a:spcAft>
            </a:pPr>
            <a:endParaRPr lang="en-GB" dirty="0"/>
          </a:p>
          <a:p>
            <a:pPr marL="0" indent="0">
              <a:lnSpc>
                <a:spcPct val="100000"/>
              </a:lnSpc>
              <a:spcBef>
                <a:spcPts val="450"/>
              </a:spcBef>
              <a:spcAft>
                <a:spcPts val="225"/>
              </a:spcAft>
              <a:buNone/>
            </a:pPr>
            <a:r>
              <a:rPr lang="en-GB" b="1" dirty="0">
                <a:solidFill>
                  <a:srgbClr val="FF0000"/>
                </a:solidFill>
              </a:rPr>
              <a:t>1. Base rate </a:t>
            </a:r>
            <a:r>
              <a:rPr lang="en-GB" b="1" i="1" dirty="0">
                <a:solidFill>
                  <a:srgbClr val="FF0000"/>
                </a:solidFill>
              </a:rPr>
              <a:t>s</a:t>
            </a:r>
            <a:r>
              <a:rPr lang="en-GB" b="1" dirty="0">
                <a:solidFill>
                  <a:srgbClr val="FF0000"/>
                </a:solidFill>
              </a:rPr>
              <a:t>, hit rate </a:t>
            </a:r>
            <a:r>
              <a:rPr lang="en-GB" b="1" i="1" dirty="0">
                <a:solidFill>
                  <a:srgbClr val="FF0000"/>
                </a:solidFill>
              </a:rPr>
              <a:t>H</a:t>
            </a:r>
            <a:r>
              <a:rPr lang="en-GB" b="1" dirty="0">
                <a:solidFill>
                  <a:srgbClr val="FF0000"/>
                </a:solidFill>
              </a:rPr>
              <a:t> and false alarm rate </a:t>
            </a:r>
            <a:r>
              <a:rPr lang="en-GB" b="1" i="1" dirty="0">
                <a:solidFill>
                  <a:srgbClr val="FF0000"/>
                </a:solidFill>
              </a:rPr>
              <a:t>F</a:t>
            </a:r>
          </a:p>
          <a:p>
            <a:pPr>
              <a:lnSpc>
                <a:spcPct val="100000"/>
              </a:lnSpc>
              <a:spcBef>
                <a:spcPts val="450"/>
              </a:spcBef>
              <a:spcAft>
                <a:spcPts val="225"/>
              </a:spcAft>
              <a:buNone/>
            </a:pPr>
            <a:r>
              <a:rPr lang="en-GB" b="1" i="1" dirty="0">
                <a:solidFill>
                  <a:srgbClr val="FF0000"/>
                </a:solidFill>
              </a:rPr>
              <a:t>	or </a:t>
            </a:r>
            <a:r>
              <a:rPr lang="en-GB" b="1" dirty="0">
                <a:solidFill>
                  <a:srgbClr val="FF0000"/>
                </a:solidFill>
              </a:rPr>
              <a:t>:</a:t>
            </a:r>
            <a:endParaRPr lang="en-GB" b="1" i="1" dirty="0">
              <a:solidFill>
                <a:srgbClr val="FF0000"/>
              </a:solidFill>
            </a:endParaRPr>
          </a:p>
          <a:p>
            <a:pPr marL="0" indent="0">
              <a:lnSpc>
                <a:spcPct val="100000"/>
              </a:lnSpc>
              <a:spcBef>
                <a:spcPts val="450"/>
              </a:spcBef>
              <a:spcAft>
                <a:spcPts val="225"/>
              </a:spcAft>
              <a:buNone/>
            </a:pPr>
            <a:r>
              <a:rPr lang="en-GB" b="1" dirty="0">
                <a:solidFill>
                  <a:srgbClr val="FF0000"/>
                </a:solidFill>
              </a:rPr>
              <a:t>2. Base rate </a:t>
            </a:r>
            <a:r>
              <a:rPr lang="en-GB" b="1" i="1" dirty="0">
                <a:solidFill>
                  <a:srgbClr val="FF0000"/>
                </a:solidFill>
              </a:rPr>
              <a:t>s</a:t>
            </a:r>
            <a:r>
              <a:rPr lang="en-GB" b="1" dirty="0">
                <a:solidFill>
                  <a:srgbClr val="FF0000"/>
                </a:solidFill>
              </a:rPr>
              <a:t>, frequency bias </a:t>
            </a:r>
            <a:r>
              <a:rPr lang="en-GB" b="1" i="1" dirty="0">
                <a:solidFill>
                  <a:srgbClr val="FF0000"/>
                </a:solidFill>
              </a:rPr>
              <a:t>B</a:t>
            </a:r>
            <a:r>
              <a:rPr lang="en-GB" b="1" dirty="0">
                <a:solidFill>
                  <a:srgbClr val="FF0000"/>
                </a:solidFill>
              </a:rPr>
              <a:t> and an overall accuracy measure</a:t>
            </a:r>
            <a:endParaRPr lang="en-GB" b="1" i="1" dirty="0">
              <a:solidFill>
                <a:srgbClr val="FF0000"/>
              </a:solidFill>
            </a:endParaRPr>
          </a:p>
          <a:p>
            <a:pPr>
              <a:lnSpc>
                <a:spcPct val="100000"/>
              </a:lnSpc>
              <a:spcBef>
                <a:spcPts val="450"/>
              </a:spcBef>
              <a:spcAft>
                <a:spcPts val="225"/>
              </a:spcAft>
            </a:pPr>
            <a:endParaRPr lang="en-GB" i="1" dirty="0"/>
          </a:p>
          <a:p>
            <a:pPr>
              <a:lnSpc>
                <a:spcPct val="100000"/>
              </a:lnSpc>
              <a:spcBef>
                <a:spcPts val="450"/>
              </a:spcBef>
              <a:spcAft>
                <a:spcPts val="225"/>
              </a:spcAft>
            </a:pPr>
            <a:r>
              <a:rPr lang="en-GB" dirty="0"/>
              <a:t>The base rate </a:t>
            </a:r>
            <a:r>
              <a:rPr lang="en-GB" i="1" dirty="0"/>
              <a:t>s</a:t>
            </a:r>
            <a:r>
              <a:rPr lang="en-GB" dirty="0"/>
              <a:t> is a property of climatology so cannot be altered by the forecast system </a:t>
            </a:r>
            <a:r>
              <a:rPr lang="en-GB" dirty="0">
                <a:sym typeface="Wingdings" panose="05000000000000000000" pitchFamily="2" charset="2"/>
              </a:rPr>
              <a:t> </a:t>
            </a:r>
            <a:r>
              <a:rPr lang="en-GB" dirty="0"/>
              <a:t> base rate </a:t>
            </a:r>
            <a:r>
              <a:rPr lang="en-GB" i="1" dirty="0"/>
              <a:t>s</a:t>
            </a:r>
            <a:r>
              <a:rPr lang="en-GB" dirty="0"/>
              <a:t> (and sample size </a:t>
            </a:r>
            <a:r>
              <a:rPr lang="en-GB" i="1" dirty="0"/>
              <a:t>n</a:t>
            </a:r>
            <a:r>
              <a:rPr lang="en-GB" dirty="0"/>
              <a:t>) characterise the observations</a:t>
            </a:r>
          </a:p>
          <a:p>
            <a:pPr>
              <a:lnSpc>
                <a:spcPct val="100000"/>
              </a:lnSpc>
              <a:spcBef>
                <a:spcPts val="450"/>
              </a:spcBef>
              <a:spcAft>
                <a:spcPts val="225"/>
              </a:spcAft>
            </a:pPr>
            <a:r>
              <a:rPr lang="en-GB" dirty="0"/>
              <a:t>Another </a:t>
            </a:r>
            <a:r>
              <a:rPr lang="en-GB" i="1" dirty="0"/>
              <a:t>two</a:t>
            </a:r>
            <a:r>
              <a:rPr lang="en-GB" dirty="0"/>
              <a:t> measures are needed to characterise the forecast system</a:t>
            </a:r>
          </a:p>
        </p:txBody>
      </p:sp>
      <p:sp>
        <p:nvSpPr>
          <p:cNvPr id="2" name="Title 1"/>
          <p:cNvSpPr>
            <a:spLocks noGrp="1"/>
          </p:cNvSpPr>
          <p:nvPr>
            <p:ph type="title"/>
          </p:nvPr>
        </p:nvSpPr>
        <p:spPr/>
        <p:txBody>
          <a:bodyPr>
            <a:normAutofit fontScale="90000"/>
          </a:bodyPr>
          <a:lstStyle/>
          <a:p>
            <a:r>
              <a:rPr lang="en-GB" dirty="0"/>
              <a:t>Need 3 quantities to fully describe joint distribution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61804" y="1275740"/>
            <a:ext cx="4102801" cy="3060000"/>
          </a:xfrm>
        </p:spPr>
        <p:txBody>
          <a:bodyPr/>
          <a:lstStyle/>
          <a:p>
            <a:pPr>
              <a:lnSpc>
                <a:spcPct val="100000"/>
              </a:lnSpc>
              <a:tabLst>
                <a:tab pos="1878806" algn="l"/>
                <a:tab pos="2083594" algn="l"/>
              </a:tabLst>
            </a:pPr>
            <a:r>
              <a:rPr lang="en-US" dirty="0">
                <a:solidFill>
                  <a:srgbClr val="FF0000"/>
                </a:solidFill>
              </a:rPr>
              <a:t>Base rate</a:t>
            </a:r>
          </a:p>
          <a:p>
            <a:pPr marL="342900" lvl="1" indent="0">
              <a:lnSpc>
                <a:spcPct val="100000"/>
              </a:lnSpc>
              <a:buNone/>
              <a:tabLst>
                <a:tab pos="1878806" algn="l"/>
                <a:tab pos="2083594" algn="l"/>
              </a:tabLst>
            </a:pPr>
            <a:r>
              <a:rPr lang="en-US" i="1" dirty="0"/>
              <a:t>s </a:t>
            </a:r>
            <a:r>
              <a:rPr lang="en-US" dirty="0"/>
              <a:t>= </a:t>
            </a:r>
            <a:r>
              <a:rPr lang="en-US" i="1" dirty="0"/>
              <a:t>events </a:t>
            </a:r>
            <a:r>
              <a:rPr lang="en-US" b="1" i="1" dirty="0"/>
              <a:t>observed</a:t>
            </a:r>
            <a:r>
              <a:rPr lang="en-US" i="1" dirty="0"/>
              <a:t> </a:t>
            </a:r>
            <a:r>
              <a:rPr lang="en-US" dirty="0"/>
              <a:t> ∕ </a:t>
            </a:r>
            <a:r>
              <a:rPr lang="en-US" i="1" dirty="0"/>
              <a:t>all events</a:t>
            </a:r>
            <a:r>
              <a:rPr lang="en-US" dirty="0"/>
              <a:t> </a:t>
            </a:r>
            <a:br>
              <a:rPr lang="en-US" dirty="0"/>
            </a:br>
            <a:r>
              <a:rPr lang="en-US" dirty="0"/>
              <a:t>   = (</a:t>
            </a:r>
            <a:r>
              <a:rPr lang="en-US" i="1" dirty="0"/>
              <a:t>a</a:t>
            </a:r>
            <a:r>
              <a:rPr lang="en-US" dirty="0"/>
              <a:t> + </a:t>
            </a:r>
            <a:r>
              <a:rPr lang="en-US" i="1" dirty="0"/>
              <a:t>c</a:t>
            </a:r>
            <a:r>
              <a:rPr lang="en-US" dirty="0"/>
              <a:t>)  ∕  </a:t>
            </a:r>
            <a:r>
              <a:rPr lang="en-US" i="1" dirty="0"/>
              <a:t>n</a:t>
            </a:r>
            <a:br>
              <a:rPr lang="en-US" dirty="0">
                <a:solidFill>
                  <a:schemeClr val="bg1"/>
                </a:solidFill>
              </a:rPr>
            </a:br>
            <a:r>
              <a:rPr lang="en-US" dirty="0">
                <a:solidFill>
                  <a:schemeClr val="bg1"/>
                </a:solidFill>
              </a:rPr>
              <a:t>                                </a:t>
            </a:r>
          </a:p>
          <a:p>
            <a:pPr>
              <a:lnSpc>
                <a:spcPct val="100000"/>
              </a:lnSpc>
              <a:tabLst>
                <a:tab pos="1345406" algn="l"/>
                <a:tab pos="1883569" algn="l"/>
                <a:tab pos="2088356" algn="l"/>
              </a:tabLst>
            </a:pPr>
            <a:r>
              <a:rPr lang="en-US" dirty="0">
                <a:solidFill>
                  <a:srgbClr val="FF0000"/>
                </a:solidFill>
              </a:rPr>
              <a:t>Frequency bias</a:t>
            </a:r>
          </a:p>
          <a:p>
            <a:pPr marL="0" indent="0">
              <a:lnSpc>
                <a:spcPct val="100000"/>
              </a:lnSpc>
              <a:buNone/>
              <a:tabLst>
                <a:tab pos="1345406" algn="l"/>
                <a:tab pos="1883569" algn="l"/>
                <a:tab pos="2088356" algn="l"/>
              </a:tabLst>
            </a:pPr>
            <a:r>
              <a:rPr lang="en-US" i="1" dirty="0"/>
              <a:t>    </a:t>
            </a:r>
            <a:r>
              <a:rPr lang="en-US" sz="1600" i="1" dirty="0"/>
              <a:t>B </a:t>
            </a:r>
            <a:r>
              <a:rPr lang="en-US" sz="1600" dirty="0"/>
              <a:t>= </a:t>
            </a:r>
            <a:r>
              <a:rPr lang="en-US" sz="1600" i="1" dirty="0"/>
              <a:t>events </a:t>
            </a:r>
            <a:r>
              <a:rPr lang="en-US" sz="1600" b="1" i="1" dirty="0"/>
              <a:t>forecast</a:t>
            </a:r>
            <a:r>
              <a:rPr lang="en-US" sz="1600" i="1" dirty="0"/>
              <a:t>  </a:t>
            </a:r>
            <a:r>
              <a:rPr lang="en-US" sz="1600" dirty="0"/>
              <a:t>∕</a:t>
            </a:r>
            <a:r>
              <a:rPr lang="en-US" sz="1600" i="1" dirty="0"/>
              <a:t> events </a:t>
            </a:r>
            <a:r>
              <a:rPr lang="en-US" sz="1600" b="1" i="1" dirty="0"/>
              <a:t>observed</a:t>
            </a:r>
            <a:br>
              <a:rPr lang="en-US" sz="1600" i="1" dirty="0"/>
            </a:br>
            <a:r>
              <a:rPr lang="en-US" sz="1600" i="1" dirty="0"/>
              <a:t>       = </a:t>
            </a:r>
            <a:r>
              <a:rPr lang="en-US" sz="1600" dirty="0"/>
              <a:t>(</a:t>
            </a:r>
            <a:r>
              <a:rPr lang="en-US" sz="1600" i="1" dirty="0"/>
              <a:t>a</a:t>
            </a:r>
            <a:r>
              <a:rPr lang="en-US" sz="1600" dirty="0"/>
              <a:t> + </a:t>
            </a:r>
            <a:r>
              <a:rPr lang="en-US" sz="1600" i="1" dirty="0"/>
              <a:t>b</a:t>
            </a:r>
            <a:r>
              <a:rPr lang="en-US" sz="1600" dirty="0"/>
              <a:t>)  ∕  (</a:t>
            </a:r>
            <a:r>
              <a:rPr lang="en-US" sz="1600" i="1" dirty="0"/>
              <a:t>a</a:t>
            </a:r>
            <a:r>
              <a:rPr lang="en-US" sz="1600" dirty="0"/>
              <a:t> + </a:t>
            </a:r>
            <a:r>
              <a:rPr lang="en-US" sz="1600" i="1" dirty="0"/>
              <a:t>c</a:t>
            </a:r>
            <a:r>
              <a:rPr lang="en-US" sz="1600" dirty="0"/>
              <a:t>) </a:t>
            </a:r>
            <a:endParaRPr lang="en-US" dirty="0"/>
          </a:p>
        </p:txBody>
      </p:sp>
      <p:sp>
        <p:nvSpPr>
          <p:cNvPr id="8194" name="Title 1"/>
          <p:cNvSpPr>
            <a:spLocks noGrp="1"/>
          </p:cNvSpPr>
          <p:nvPr>
            <p:ph type="title"/>
          </p:nvPr>
        </p:nvSpPr>
        <p:spPr>
          <a:xfrm>
            <a:off x="196819" y="473284"/>
            <a:ext cx="8640000" cy="813374"/>
          </a:xfrm>
        </p:spPr>
        <p:txBody>
          <a:bodyPr>
            <a:normAutofit fontScale="90000"/>
          </a:bodyPr>
          <a:lstStyle/>
          <a:p>
            <a:r>
              <a:rPr lang="en-GB" dirty="0"/>
              <a:t>Independent measures</a:t>
            </a:r>
            <a:br>
              <a:rPr lang="en-GB" dirty="0"/>
            </a:br>
            <a:endParaRPr lang="en-GB" sz="2400" dirty="0"/>
          </a:p>
        </p:txBody>
      </p:sp>
      <p:sp>
        <p:nvSpPr>
          <p:cNvPr id="4" name="Content Placeholder 2">
            <a:extLst>
              <a:ext uri="{FF2B5EF4-FFF2-40B4-BE49-F238E27FC236}">
                <a16:creationId xmlns:a16="http://schemas.microsoft.com/office/drawing/2014/main" id="{1DAD894C-4CDA-49F3-814D-8AA5D14C38FB}"/>
              </a:ext>
            </a:extLst>
          </p:cNvPr>
          <p:cNvSpPr txBox="1">
            <a:spLocks/>
          </p:cNvSpPr>
          <p:nvPr/>
        </p:nvSpPr>
        <p:spPr>
          <a:xfrm>
            <a:off x="4228539" y="1007332"/>
            <a:ext cx="8640000" cy="375957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0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tabLst>
                <a:tab pos="536972" algn="l"/>
                <a:tab pos="1073944" algn="l"/>
              </a:tabLst>
            </a:pPr>
            <a:r>
              <a:rPr lang="en-US" sz="1600" dirty="0">
                <a:solidFill>
                  <a:srgbClr val="FF0000"/>
                </a:solidFill>
              </a:rPr>
              <a:t>Probability of detection (hit rate)</a:t>
            </a:r>
            <a:br>
              <a:rPr lang="en-US" sz="1600" dirty="0">
                <a:solidFill>
                  <a:schemeClr val="bg1"/>
                </a:solidFill>
              </a:rPr>
            </a:br>
            <a:r>
              <a:rPr lang="en-US" sz="1600" dirty="0"/>
              <a:t>	</a:t>
            </a:r>
            <a:r>
              <a:rPr lang="en-US" sz="1600" i="1" dirty="0"/>
              <a:t>POD	</a:t>
            </a:r>
            <a:r>
              <a:rPr lang="en-US" sz="1600" dirty="0"/>
              <a:t>= </a:t>
            </a:r>
            <a:r>
              <a:rPr lang="en-US" sz="1600" i="1" dirty="0"/>
              <a:t>hits </a:t>
            </a:r>
            <a:r>
              <a:rPr lang="en-US" sz="1600" dirty="0"/>
              <a:t> ∕  </a:t>
            </a:r>
            <a:r>
              <a:rPr lang="en-US" sz="1600" i="1" dirty="0"/>
              <a:t>events observed</a:t>
            </a:r>
            <a:br>
              <a:rPr lang="en-US" sz="1600" dirty="0"/>
            </a:br>
            <a:r>
              <a:rPr lang="en-US" sz="1600" dirty="0"/>
              <a:t>		= </a:t>
            </a:r>
            <a:r>
              <a:rPr lang="en-US" sz="1600" i="1" dirty="0"/>
              <a:t>a</a:t>
            </a:r>
            <a:r>
              <a:rPr lang="en-US" sz="1600" dirty="0"/>
              <a:t>  ∕ (</a:t>
            </a:r>
            <a:r>
              <a:rPr lang="en-US" sz="1600" i="1" dirty="0"/>
              <a:t>a</a:t>
            </a:r>
            <a:r>
              <a:rPr lang="en-US" sz="1600" dirty="0"/>
              <a:t> + </a:t>
            </a:r>
            <a:r>
              <a:rPr lang="en-US" sz="1600" i="1" dirty="0"/>
              <a:t>c</a:t>
            </a:r>
            <a:r>
              <a:rPr lang="en-US" sz="1600" dirty="0"/>
              <a:t>)</a:t>
            </a:r>
            <a:r>
              <a:rPr lang="en-US" sz="1600" dirty="0">
                <a:solidFill>
                  <a:schemeClr val="bg1"/>
                </a:solidFill>
              </a:rPr>
              <a:t>                                </a:t>
            </a:r>
          </a:p>
          <a:p>
            <a:pPr>
              <a:lnSpc>
                <a:spcPct val="120000"/>
              </a:lnSpc>
              <a:tabLst>
                <a:tab pos="536972" algn="l"/>
                <a:tab pos="1073944" algn="l"/>
              </a:tabLst>
            </a:pPr>
            <a:r>
              <a:rPr lang="en-US" sz="1600" dirty="0">
                <a:solidFill>
                  <a:srgbClr val="FF0000"/>
                </a:solidFill>
              </a:rPr>
              <a:t>Probability of false detection (false alarm rate)</a:t>
            </a:r>
            <a:br>
              <a:rPr lang="en-US" sz="1600" dirty="0"/>
            </a:br>
            <a:r>
              <a:rPr lang="en-US" sz="1600" dirty="0"/>
              <a:t>	</a:t>
            </a:r>
            <a:r>
              <a:rPr lang="en-US" sz="1600" i="1" dirty="0"/>
              <a:t>POFD </a:t>
            </a:r>
            <a:r>
              <a:rPr lang="en-US" sz="1600" dirty="0"/>
              <a:t>= </a:t>
            </a:r>
            <a:r>
              <a:rPr lang="en-US" sz="1600" i="1" dirty="0"/>
              <a:t>false alarms </a:t>
            </a:r>
            <a:r>
              <a:rPr lang="en-US" sz="1600" dirty="0"/>
              <a:t> ∕ </a:t>
            </a:r>
            <a:r>
              <a:rPr lang="en-US" sz="1600" i="1" dirty="0"/>
              <a:t> non-events observed</a:t>
            </a:r>
            <a:br>
              <a:rPr lang="en-US" sz="1600" dirty="0"/>
            </a:br>
            <a:r>
              <a:rPr lang="en-US" sz="1600" dirty="0"/>
              <a:t>   		 = </a:t>
            </a:r>
            <a:r>
              <a:rPr lang="en-US" sz="1600" i="1" dirty="0"/>
              <a:t>b</a:t>
            </a:r>
            <a:r>
              <a:rPr lang="en-US" sz="1600" dirty="0"/>
              <a:t> ∕ (</a:t>
            </a:r>
            <a:r>
              <a:rPr lang="en-US" sz="1600" i="1" dirty="0"/>
              <a:t>b</a:t>
            </a:r>
            <a:r>
              <a:rPr lang="en-US" sz="1600" dirty="0"/>
              <a:t> + </a:t>
            </a:r>
            <a:r>
              <a:rPr lang="en-US" sz="1600" i="1" dirty="0"/>
              <a:t>d</a:t>
            </a:r>
            <a:r>
              <a:rPr lang="en-US" sz="1600" dirty="0"/>
              <a:t>)</a:t>
            </a:r>
          </a:p>
          <a:p>
            <a:pPr marL="0" indent="0">
              <a:lnSpc>
                <a:spcPct val="120000"/>
              </a:lnSpc>
              <a:buNone/>
              <a:tabLst>
                <a:tab pos="536972" algn="l"/>
                <a:tab pos="1073944" algn="l"/>
              </a:tabLst>
            </a:pPr>
            <a:endParaRPr lang="en-US" sz="1600" b="1" i="1" u="sng" dirty="0"/>
          </a:p>
          <a:p>
            <a:pPr marL="0" indent="0">
              <a:lnSpc>
                <a:spcPct val="120000"/>
              </a:lnSpc>
              <a:buNone/>
              <a:tabLst>
                <a:tab pos="536972" algn="l"/>
                <a:tab pos="1073944" algn="l"/>
              </a:tabLst>
            </a:pPr>
            <a:r>
              <a:rPr lang="en-US" sz="1600" b="1" i="1" u="sng" dirty="0"/>
              <a:t>Not</a:t>
            </a:r>
            <a:r>
              <a:rPr lang="en-US" sz="1600" dirty="0"/>
              <a:t> to be confused with</a:t>
            </a:r>
          </a:p>
          <a:p>
            <a:pPr>
              <a:lnSpc>
                <a:spcPct val="120000"/>
              </a:lnSpc>
              <a:tabLst>
                <a:tab pos="536972" algn="l"/>
                <a:tab pos="1073944" algn="l"/>
              </a:tabLst>
            </a:pPr>
            <a:r>
              <a:rPr lang="en-US" sz="1600" dirty="0">
                <a:solidFill>
                  <a:srgbClr val="FF0000"/>
                </a:solidFill>
              </a:rPr>
              <a:t>False alarm </a:t>
            </a:r>
            <a:r>
              <a:rPr lang="en-US" sz="1600" b="1" dirty="0">
                <a:solidFill>
                  <a:srgbClr val="FF0000"/>
                </a:solidFill>
              </a:rPr>
              <a:t>ratio</a:t>
            </a:r>
            <a:br>
              <a:rPr lang="en-US" sz="1600" i="1" dirty="0">
                <a:solidFill>
                  <a:schemeClr val="bg1"/>
                </a:solidFill>
              </a:rPr>
            </a:br>
            <a:r>
              <a:rPr lang="en-US" sz="1600" i="1" dirty="0">
                <a:solidFill>
                  <a:schemeClr val="bg1"/>
                </a:solidFill>
              </a:rPr>
              <a:t>	</a:t>
            </a:r>
            <a:r>
              <a:rPr lang="en-US" sz="1600" i="1" dirty="0"/>
              <a:t>FAR	= false alarms / events </a:t>
            </a:r>
            <a:r>
              <a:rPr lang="en-US" sz="1600" b="1" i="1" dirty="0"/>
              <a:t>forecast</a:t>
            </a:r>
            <a:br>
              <a:rPr lang="en-US" sz="1600" i="1" dirty="0"/>
            </a:br>
            <a:r>
              <a:rPr lang="en-US" sz="1600" i="1" dirty="0"/>
              <a:t>		= b</a:t>
            </a:r>
            <a:r>
              <a:rPr lang="en-US" sz="1600" dirty="0"/>
              <a:t> ∕ (</a:t>
            </a:r>
            <a:r>
              <a:rPr lang="en-US" sz="1600" i="1" dirty="0"/>
              <a:t>a </a:t>
            </a:r>
            <a:r>
              <a:rPr lang="en-US" sz="1600" dirty="0"/>
              <a:t>+ </a:t>
            </a:r>
            <a:r>
              <a:rPr lang="en-US" sz="1600" i="1" dirty="0"/>
              <a:t>b</a:t>
            </a:r>
            <a:r>
              <a:rPr lang="en-US" sz="1600" dirty="0"/>
              <a:t>)</a:t>
            </a:r>
            <a:r>
              <a:rPr lang="en-US" sz="1600" i="1" dirty="0"/>
              <a:t> </a:t>
            </a:r>
          </a:p>
        </p:txBody>
      </p:sp>
      <p:sp>
        <p:nvSpPr>
          <p:cNvPr id="5" name="Left Brace 4">
            <a:extLst>
              <a:ext uri="{FF2B5EF4-FFF2-40B4-BE49-F238E27FC236}">
                <a16:creationId xmlns:a16="http://schemas.microsoft.com/office/drawing/2014/main" id="{2939AD19-9EE2-4B5F-8128-298AFA8538FF}"/>
              </a:ext>
            </a:extLst>
          </p:cNvPr>
          <p:cNvSpPr/>
          <p:nvPr/>
        </p:nvSpPr>
        <p:spPr bwMode="auto">
          <a:xfrm>
            <a:off x="4074747" y="1050914"/>
            <a:ext cx="324036" cy="1836204"/>
          </a:xfrm>
          <a:prstGeom prst="leftBrace">
            <a:avLst>
              <a:gd name="adj1" fmla="val 23765"/>
              <a:gd name="adj2" fmla="val 50000"/>
            </a:avLst>
          </a:prstGeom>
          <a:noFill/>
          <a:ln w="25400" cap="rnd"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fontAlgn="base">
              <a:lnSpc>
                <a:spcPct val="85000"/>
              </a:lnSpc>
              <a:spcBef>
                <a:spcPct val="0"/>
              </a:spcBef>
              <a:spcAft>
                <a:spcPct val="0"/>
              </a:spcAft>
            </a:pPr>
            <a:endParaRPr lang="en-GB" sz="3300">
              <a:solidFill>
                <a:schemeClr val="tx2"/>
              </a:solidFill>
              <a:latin typeface="Arial" charset="0"/>
            </a:endParaRPr>
          </a:p>
        </p:txBody>
      </p:sp>
      <p:sp>
        <p:nvSpPr>
          <p:cNvPr id="6" name="Content Placeholder 2">
            <a:extLst>
              <a:ext uri="{FF2B5EF4-FFF2-40B4-BE49-F238E27FC236}">
                <a16:creationId xmlns:a16="http://schemas.microsoft.com/office/drawing/2014/main" id="{E6189B5B-34E0-413A-A474-04BF4AC2F881}"/>
              </a:ext>
            </a:extLst>
          </p:cNvPr>
          <p:cNvSpPr txBox="1">
            <a:spLocks/>
          </p:cNvSpPr>
          <p:nvPr/>
        </p:nvSpPr>
        <p:spPr bwMode="auto">
          <a:xfrm>
            <a:off x="7594680" y="1717624"/>
            <a:ext cx="1242138" cy="378041"/>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marL="196454" indent="-196454" defTabSz="685800" fontAlgn="base">
              <a:spcAft>
                <a:spcPts val="450"/>
              </a:spcAft>
              <a:tabLst>
                <a:tab pos="1883569" algn="l"/>
                <a:tab pos="2088356" algn="l"/>
              </a:tabLst>
              <a:defRPr/>
            </a:pPr>
            <a:r>
              <a:rPr lang="en-US" sz="1500" kern="0" dirty="0">
                <a:solidFill>
                  <a:schemeClr val="accent2"/>
                </a:solidFill>
              </a:rPr>
              <a:t>Range [0, 1] </a:t>
            </a:r>
            <a:endParaRPr lang="en-US" sz="1350" kern="0" dirty="0">
              <a:solidFill>
                <a:schemeClr val="accent2"/>
              </a:solidFill>
            </a:endParaRPr>
          </a:p>
        </p:txBody>
      </p:sp>
      <p:sp>
        <p:nvSpPr>
          <p:cNvPr id="8" name="Content Placeholder 2">
            <a:extLst>
              <a:ext uri="{FF2B5EF4-FFF2-40B4-BE49-F238E27FC236}">
                <a16:creationId xmlns:a16="http://schemas.microsoft.com/office/drawing/2014/main" id="{DB09D329-B36C-4B28-A440-B69D5626BBD9}"/>
              </a:ext>
            </a:extLst>
          </p:cNvPr>
          <p:cNvSpPr txBox="1">
            <a:spLocks/>
          </p:cNvSpPr>
          <p:nvPr/>
        </p:nvSpPr>
        <p:spPr bwMode="auto">
          <a:xfrm>
            <a:off x="7594681" y="2782557"/>
            <a:ext cx="1242138" cy="378041"/>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marL="196454" indent="-196454" defTabSz="685800" fontAlgn="base">
              <a:spcAft>
                <a:spcPts val="450"/>
              </a:spcAft>
              <a:tabLst>
                <a:tab pos="1883569" algn="l"/>
                <a:tab pos="2088356" algn="l"/>
              </a:tabLst>
              <a:defRPr/>
            </a:pPr>
            <a:r>
              <a:rPr lang="en-US" sz="1500" kern="0" dirty="0">
                <a:solidFill>
                  <a:schemeClr val="accent2"/>
                </a:solidFill>
              </a:rPr>
              <a:t>Range [0, 1] </a:t>
            </a:r>
            <a:endParaRPr lang="en-US" sz="1350" kern="0" dirty="0">
              <a:solidFill>
                <a:schemeClr val="accent2"/>
              </a:solidFill>
            </a:endParaRPr>
          </a:p>
        </p:txBody>
      </p:sp>
      <p:sp>
        <p:nvSpPr>
          <p:cNvPr id="9" name="Content Placeholder 2">
            <a:extLst>
              <a:ext uri="{FF2B5EF4-FFF2-40B4-BE49-F238E27FC236}">
                <a16:creationId xmlns:a16="http://schemas.microsoft.com/office/drawing/2014/main" id="{104E8D72-D219-4FA8-82F5-723B02CD1675}"/>
              </a:ext>
            </a:extLst>
          </p:cNvPr>
          <p:cNvSpPr txBox="1">
            <a:spLocks/>
          </p:cNvSpPr>
          <p:nvPr/>
        </p:nvSpPr>
        <p:spPr bwMode="auto">
          <a:xfrm>
            <a:off x="6683720" y="3856843"/>
            <a:ext cx="1242138" cy="378041"/>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marL="196454" indent="-196454" defTabSz="685800" fontAlgn="base">
              <a:spcAft>
                <a:spcPts val="450"/>
              </a:spcAft>
              <a:tabLst>
                <a:tab pos="1883569" algn="l"/>
                <a:tab pos="2088356" algn="l"/>
              </a:tabLst>
              <a:defRPr/>
            </a:pPr>
            <a:r>
              <a:rPr lang="en-US" sz="1500" kern="0" dirty="0">
                <a:solidFill>
                  <a:schemeClr val="accent2"/>
                </a:solidFill>
              </a:rPr>
              <a:t>Range [0, 1] </a:t>
            </a:r>
            <a:endParaRPr lang="en-US" sz="1350" kern="0" dirty="0">
              <a:solidFill>
                <a:schemeClr val="accent2"/>
              </a:solidFill>
            </a:endParaRPr>
          </a:p>
        </p:txBody>
      </p:sp>
      <p:sp>
        <p:nvSpPr>
          <p:cNvPr id="2" name="TextBox 1">
            <a:extLst>
              <a:ext uri="{FF2B5EF4-FFF2-40B4-BE49-F238E27FC236}">
                <a16:creationId xmlns:a16="http://schemas.microsoft.com/office/drawing/2014/main" id="{FFF6D7E5-3675-4B4A-912A-3BC9C0CA1D73}"/>
              </a:ext>
            </a:extLst>
          </p:cNvPr>
          <p:cNvSpPr txBox="1"/>
          <p:nvPr/>
        </p:nvSpPr>
        <p:spPr>
          <a:xfrm>
            <a:off x="6721685" y="4658704"/>
            <a:ext cx="1745991" cy="338554"/>
          </a:xfrm>
          <a:prstGeom prst="rect">
            <a:avLst/>
          </a:prstGeom>
          <a:solidFill>
            <a:srgbClr val="FFFF00"/>
          </a:solidFill>
        </p:spPr>
        <p:txBody>
          <a:bodyPr wrap="none" rtlCol="0">
            <a:spAutoFit/>
          </a:bodyPr>
          <a:lstStyle/>
          <a:p>
            <a:r>
              <a:rPr lang="en-GB" sz="1600" i="1" dirty="0"/>
              <a:t>Not independent!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10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10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1000"/>
                                        <p:tgtEl>
                                          <p:spTgt spid="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fade">
                                      <p:cBhvr>
                                        <p:cTn id="25" dur="1000"/>
                                        <p:tgtEl>
                                          <p:spTgt spid="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1000"/>
                                        <p:tgtEl>
                                          <p:spTgt spid="4">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1000"/>
                                        <p:tgtEl>
                                          <p:spTgt spid="4">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fade">
                                      <p:cBhvr>
                                        <p:cTn id="40" dur="1000"/>
                                        <p:tgtEl>
                                          <p:spTgt spid="4">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animEffect transition="in" filter="fade">
                                      <p:cBhvr>
                                        <p:cTn id="45" dur="1000"/>
                                        <p:tgtEl>
                                          <p:spTgt spid="6">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xEl>
                                              <p:pRg st="0" end="0"/>
                                            </p:txEl>
                                          </p:spTgt>
                                        </p:tgtEl>
                                        <p:attrNameLst>
                                          <p:attrName>style.visibility</p:attrName>
                                        </p:attrNameLst>
                                      </p:cBhvr>
                                      <p:to>
                                        <p:strVal val="visible"/>
                                      </p:to>
                                    </p:set>
                                    <p:animEffect transition="in" filter="fade">
                                      <p:cBhvr>
                                        <p:cTn id="48" dur="1000"/>
                                        <p:tgtEl>
                                          <p:spTgt spid="8">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0" presetClass="entr" presetSubtype="0" fill="hold" grpId="0" nodeType="with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animEffect transition="in" filter="fade">
                                      <p:cBhvr>
                                        <p:cTn id="55" dur="1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4" grpId="0" build="p"/>
      <p:bldP spid="5" grpId="0" animBg="1"/>
      <p:bldP spid="6" grpId="0" build="p"/>
      <p:bldP spid="8" grpId="0" build="p"/>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p:txBody>
          <a:bodyPr>
            <a:normAutofit lnSpcReduction="10000"/>
          </a:bodyPr>
          <a:lstStyle/>
          <a:p>
            <a:pPr>
              <a:lnSpc>
                <a:spcPct val="100000"/>
              </a:lnSpc>
              <a:spcBef>
                <a:spcPts val="450"/>
              </a:spcBef>
              <a:tabLst>
                <a:tab pos="1883569" algn="l"/>
                <a:tab pos="2088356" algn="l"/>
              </a:tabLst>
            </a:pPr>
            <a:r>
              <a:rPr lang="en-US" dirty="0"/>
              <a:t>Known by many names</a:t>
            </a:r>
            <a:r>
              <a:rPr lang="en-US" sz="1600" dirty="0"/>
              <a:t>: (true skill statistic, Hanssen &amp; Kuiper’s discriminant,</a:t>
            </a:r>
            <a:br>
              <a:rPr lang="en-US" sz="1600" dirty="0"/>
            </a:br>
            <a:r>
              <a:rPr lang="en-US" sz="1600" dirty="0"/>
              <a:t>Kuiper’s performance index, Youden’s index, risk difference …)</a:t>
            </a:r>
          </a:p>
          <a:p>
            <a:pPr>
              <a:lnSpc>
                <a:spcPct val="100000"/>
              </a:lnSpc>
              <a:spcBef>
                <a:spcPts val="450"/>
              </a:spcBef>
              <a:tabLst>
                <a:tab pos="1883569" algn="l"/>
                <a:tab pos="2088356" algn="l"/>
              </a:tabLst>
            </a:pPr>
            <a:endParaRPr lang="en-US" sz="1600" dirty="0"/>
          </a:p>
          <a:p>
            <a:pPr algn="ctr">
              <a:lnSpc>
                <a:spcPct val="100000"/>
              </a:lnSpc>
              <a:spcBef>
                <a:spcPts val="450"/>
              </a:spcBef>
              <a:buNone/>
              <a:tabLst>
                <a:tab pos="1883569" algn="l"/>
                <a:tab pos="2088356" algn="l"/>
              </a:tabLst>
            </a:pPr>
            <a:r>
              <a:rPr lang="en-US" i="1" dirty="0">
                <a:solidFill>
                  <a:schemeClr val="tx1"/>
                </a:solidFill>
              </a:rPr>
              <a:t>PSS</a:t>
            </a:r>
            <a:r>
              <a:rPr lang="en-US" dirty="0">
                <a:solidFill>
                  <a:schemeClr val="tx1"/>
                </a:solidFill>
              </a:rPr>
              <a:t> </a:t>
            </a:r>
            <a:r>
              <a:rPr lang="en-US" i="1" dirty="0">
                <a:solidFill>
                  <a:schemeClr val="tx1"/>
                </a:solidFill>
              </a:rPr>
              <a:t> </a:t>
            </a:r>
            <a:r>
              <a:rPr lang="en-US" dirty="0">
                <a:solidFill>
                  <a:schemeClr val="tx1"/>
                </a:solidFill>
              </a:rPr>
              <a:t>= </a:t>
            </a:r>
            <a:r>
              <a:rPr lang="en-US" i="1" dirty="0">
                <a:solidFill>
                  <a:schemeClr val="tx1"/>
                </a:solidFill>
              </a:rPr>
              <a:t> H</a:t>
            </a:r>
            <a:r>
              <a:rPr lang="en-US" dirty="0">
                <a:solidFill>
                  <a:schemeClr val="tx1"/>
                </a:solidFill>
              </a:rPr>
              <a:t> − </a:t>
            </a:r>
            <a:r>
              <a:rPr lang="en-US" i="1" dirty="0">
                <a:solidFill>
                  <a:schemeClr val="tx1"/>
                </a:solidFill>
              </a:rPr>
              <a:t>F =     </a:t>
            </a:r>
            <a:r>
              <a:rPr lang="en-US" dirty="0">
                <a:solidFill>
                  <a:schemeClr val="tx1"/>
                </a:solidFill>
              </a:rPr>
              <a:t>(</a:t>
            </a:r>
            <a:r>
              <a:rPr lang="en-US" i="1" dirty="0">
                <a:solidFill>
                  <a:schemeClr val="tx1"/>
                </a:solidFill>
              </a:rPr>
              <a:t>ad </a:t>
            </a:r>
            <a:r>
              <a:rPr lang="en-US" dirty="0">
                <a:solidFill>
                  <a:schemeClr val="tx1"/>
                </a:solidFill>
              </a:rPr>
              <a:t>− </a:t>
            </a:r>
            <a:r>
              <a:rPr lang="en-US" i="1" dirty="0" err="1">
                <a:solidFill>
                  <a:schemeClr val="tx1"/>
                </a:solidFill>
              </a:rPr>
              <a:t>bc</a:t>
            </a:r>
            <a:r>
              <a:rPr lang="en-US" dirty="0">
                <a:solidFill>
                  <a:schemeClr val="tx1"/>
                </a:solidFill>
              </a:rPr>
              <a:t>) </a:t>
            </a:r>
            <a:br>
              <a:rPr lang="en-US" dirty="0">
                <a:solidFill>
                  <a:schemeClr val="tx1"/>
                </a:solidFill>
              </a:rPr>
            </a:br>
            <a:r>
              <a:rPr lang="en-US" dirty="0">
                <a:solidFill>
                  <a:schemeClr val="tx1"/>
                </a:solidFill>
              </a:rPr>
              <a:t>		 (</a:t>
            </a:r>
            <a:r>
              <a:rPr lang="en-US" i="1" dirty="0">
                <a:solidFill>
                  <a:schemeClr val="tx1"/>
                </a:solidFill>
              </a:rPr>
              <a:t>b</a:t>
            </a:r>
            <a:r>
              <a:rPr lang="en-US" dirty="0">
                <a:solidFill>
                  <a:schemeClr val="tx1"/>
                </a:solidFill>
              </a:rPr>
              <a:t> + </a:t>
            </a:r>
            <a:r>
              <a:rPr lang="en-US" i="1" dirty="0">
                <a:solidFill>
                  <a:schemeClr val="tx1"/>
                </a:solidFill>
              </a:rPr>
              <a:t>d</a:t>
            </a:r>
            <a:r>
              <a:rPr lang="en-US" dirty="0">
                <a:solidFill>
                  <a:schemeClr val="tx1"/>
                </a:solidFill>
              </a:rPr>
              <a:t>)(</a:t>
            </a:r>
            <a:r>
              <a:rPr lang="en-US" i="1" dirty="0">
                <a:solidFill>
                  <a:schemeClr val="tx1"/>
                </a:solidFill>
              </a:rPr>
              <a:t>a</a:t>
            </a:r>
            <a:r>
              <a:rPr lang="en-US" dirty="0">
                <a:solidFill>
                  <a:schemeClr val="tx1"/>
                </a:solidFill>
              </a:rPr>
              <a:t> + </a:t>
            </a:r>
            <a:r>
              <a:rPr lang="en-US" i="1" dirty="0">
                <a:solidFill>
                  <a:schemeClr val="tx1"/>
                </a:solidFill>
              </a:rPr>
              <a:t>c</a:t>
            </a:r>
            <a:r>
              <a:rPr lang="en-US" dirty="0">
                <a:solidFill>
                  <a:schemeClr val="tx1"/>
                </a:solidFill>
              </a:rPr>
              <a:t>)</a:t>
            </a:r>
          </a:p>
          <a:p>
            <a:pPr algn="ctr">
              <a:lnSpc>
                <a:spcPct val="100000"/>
              </a:lnSpc>
              <a:spcBef>
                <a:spcPts val="450"/>
              </a:spcBef>
              <a:buNone/>
              <a:tabLst>
                <a:tab pos="1883569" algn="l"/>
                <a:tab pos="2088356" algn="l"/>
              </a:tabLst>
            </a:pPr>
            <a:endParaRPr lang="en-US" dirty="0">
              <a:solidFill>
                <a:schemeClr val="tx1"/>
              </a:solidFill>
            </a:endParaRPr>
          </a:p>
          <a:p>
            <a:pPr>
              <a:lnSpc>
                <a:spcPct val="100000"/>
              </a:lnSpc>
              <a:spcBef>
                <a:spcPts val="450"/>
              </a:spcBef>
              <a:tabLst>
                <a:tab pos="1883569" algn="l"/>
                <a:tab pos="2088356" algn="l"/>
              </a:tabLst>
            </a:pPr>
            <a:r>
              <a:rPr lang="en-US" dirty="0">
                <a:solidFill>
                  <a:schemeClr val="tx1"/>
                </a:solidFill>
              </a:rPr>
              <a:t>Has a simple definition (based on </a:t>
            </a:r>
            <a:r>
              <a:rPr lang="en-US" i="1" dirty="0">
                <a:solidFill>
                  <a:schemeClr val="tx1"/>
                </a:solidFill>
              </a:rPr>
              <a:t>H</a:t>
            </a:r>
            <a:r>
              <a:rPr lang="en-US" dirty="0">
                <a:solidFill>
                  <a:schemeClr val="tx1"/>
                </a:solidFill>
              </a:rPr>
              <a:t> and </a:t>
            </a:r>
            <a:r>
              <a:rPr lang="en-US" i="1" dirty="0">
                <a:solidFill>
                  <a:schemeClr val="tx1"/>
                </a:solidFill>
              </a:rPr>
              <a:t>F</a:t>
            </a:r>
            <a:r>
              <a:rPr lang="en-US" dirty="0">
                <a:solidFill>
                  <a:schemeClr val="tx1"/>
                </a:solidFill>
              </a:rPr>
              <a:t>) and good properties.</a:t>
            </a:r>
          </a:p>
          <a:p>
            <a:pPr>
              <a:lnSpc>
                <a:spcPct val="100000"/>
              </a:lnSpc>
              <a:spcBef>
                <a:spcPts val="450"/>
              </a:spcBef>
              <a:tabLst>
                <a:tab pos="1883569" algn="l"/>
                <a:tab pos="2088356" algn="l"/>
              </a:tabLst>
            </a:pPr>
            <a:r>
              <a:rPr lang="en-US" dirty="0">
                <a:solidFill>
                  <a:schemeClr val="tx1"/>
                </a:solidFill>
              </a:rPr>
              <a:t>Penalizes misses and false alarms equally</a:t>
            </a:r>
          </a:p>
          <a:p>
            <a:pPr>
              <a:lnSpc>
                <a:spcPct val="100000"/>
              </a:lnSpc>
              <a:spcBef>
                <a:spcPts val="450"/>
              </a:spcBef>
              <a:tabLst>
                <a:tab pos="1883569" algn="l"/>
                <a:tab pos="2088356" algn="l"/>
              </a:tabLst>
            </a:pPr>
            <a:r>
              <a:rPr lang="en-US" dirty="0"/>
              <a:t>Can be extended to multiple categories.</a:t>
            </a:r>
            <a:endParaRPr lang="en-US" dirty="0">
              <a:solidFill>
                <a:schemeClr val="tx1"/>
              </a:solidFill>
            </a:endParaRPr>
          </a:p>
        </p:txBody>
      </p:sp>
      <p:sp>
        <p:nvSpPr>
          <p:cNvPr id="8194" name="Title 1"/>
          <p:cNvSpPr>
            <a:spLocks noGrp="1"/>
          </p:cNvSpPr>
          <p:nvPr>
            <p:ph type="title"/>
          </p:nvPr>
        </p:nvSpPr>
        <p:spPr>
          <a:xfrm>
            <a:off x="312960" y="630427"/>
            <a:ext cx="8640000" cy="811396"/>
          </a:xfrm>
        </p:spPr>
        <p:txBody>
          <a:bodyPr>
            <a:normAutofit fontScale="90000"/>
          </a:bodyPr>
          <a:lstStyle/>
          <a:p>
            <a:r>
              <a:rPr lang="en-US" dirty="0">
                <a:solidFill>
                  <a:schemeClr val="tx1"/>
                </a:solidFill>
              </a:rPr>
              <a:t>Peirce skill score </a:t>
            </a:r>
            <a:br>
              <a:rPr lang="en-US" dirty="0">
                <a:solidFill>
                  <a:schemeClr val="tx1"/>
                </a:solidFill>
              </a:rPr>
            </a:br>
            <a:r>
              <a:rPr lang="en-US" sz="2400" dirty="0"/>
              <a:t>(C.S. Peirce, 1884)</a:t>
            </a:r>
            <a:endParaRPr lang="en-GB" sz="2400" dirty="0"/>
          </a:p>
        </p:txBody>
      </p:sp>
      <p:cxnSp>
        <p:nvCxnSpPr>
          <p:cNvPr id="6" name="Straight Connector 5"/>
          <p:cNvCxnSpPr>
            <a:cxnSpLocks/>
          </p:cNvCxnSpPr>
          <p:nvPr/>
        </p:nvCxnSpPr>
        <p:spPr bwMode="auto">
          <a:xfrm flipH="1">
            <a:off x="4977678" y="2692946"/>
            <a:ext cx="1351685" cy="0"/>
          </a:xfrm>
          <a:prstGeom prst="line">
            <a:avLst/>
          </a:prstGeom>
          <a:noFill/>
          <a:ln w="25400" cap="flat" cmpd="sng" algn="ctr">
            <a:solidFill>
              <a:schemeClr val="tx1"/>
            </a:solidFill>
            <a:prstDash val="solid"/>
            <a:round/>
            <a:headEnd type="none" w="med" len="med"/>
            <a:tailEnd type="none" w="med" len="med"/>
          </a:ln>
          <a:effectLst/>
        </p:spPr>
      </p:cxnSp>
      <p:sp>
        <p:nvSpPr>
          <p:cNvPr id="10" name="Content Placeholder 2"/>
          <p:cNvSpPr txBox="1">
            <a:spLocks/>
          </p:cNvSpPr>
          <p:nvPr/>
        </p:nvSpPr>
        <p:spPr bwMode="auto">
          <a:xfrm>
            <a:off x="6516216" y="2571751"/>
            <a:ext cx="1350150" cy="378041"/>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marL="196454" indent="-196454">
              <a:spcAft>
                <a:spcPts val="450"/>
              </a:spcAft>
              <a:tabLst>
                <a:tab pos="1883569" algn="l"/>
                <a:tab pos="2088356" algn="l"/>
              </a:tabLst>
            </a:pPr>
            <a:r>
              <a:rPr lang="en-US" sz="1500" kern="0" dirty="0">
                <a:solidFill>
                  <a:schemeClr val="accent2"/>
                </a:solidFill>
              </a:rPr>
              <a:t>Range [−1, 1] </a:t>
            </a:r>
            <a:endParaRPr lang="en-US" sz="1350" kern="0" dirty="0">
              <a:solidFill>
                <a:schemeClr val="accent2"/>
              </a:solidFill>
            </a:endParaRPr>
          </a:p>
        </p:txBody>
      </p:sp>
      <p:sp>
        <p:nvSpPr>
          <p:cNvPr id="8" name="TextBox 7">
            <a:extLst>
              <a:ext uri="{FF2B5EF4-FFF2-40B4-BE49-F238E27FC236}">
                <a16:creationId xmlns:a16="http://schemas.microsoft.com/office/drawing/2014/main" id="{744F6FD3-9EA7-4B3E-B4B3-091CE51C4918}"/>
              </a:ext>
            </a:extLst>
          </p:cNvPr>
          <p:cNvSpPr txBox="1"/>
          <p:nvPr/>
        </p:nvSpPr>
        <p:spPr>
          <a:xfrm>
            <a:off x="5702642" y="362394"/>
            <a:ext cx="3250318" cy="830997"/>
          </a:xfrm>
          <a:prstGeom prst="rect">
            <a:avLst/>
          </a:prstGeom>
          <a:solidFill>
            <a:srgbClr val="FFFF00"/>
          </a:solidFill>
        </p:spPr>
        <p:txBody>
          <a:bodyPr wrap="square" rtlCol="0">
            <a:spAutoFit/>
          </a:bodyPr>
          <a:lstStyle/>
          <a:p>
            <a:r>
              <a:rPr lang="en-GB" sz="1600" dirty="0"/>
              <a:t>Using a performance metric that is built on H </a:t>
            </a:r>
            <a:r>
              <a:rPr lang="en-GB" sz="1600" i="1" dirty="0"/>
              <a:t>and</a:t>
            </a:r>
            <a:r>
              <a:rPr lang="en-GB" sz="1600" dirty="0"/>
              <a:t> F can be useful.</a:t>
            </a:r>
          </a:p>
          <a:p>
            <a:r>
              <a:rPr lang="en-GB" sz="1600" dirty="0"/>
              <a:t>Here, we give </a:t>
            </a:r>
            <a:r>
              <a:rPr lang="en-GB" sz="1600" i="1" dirty="0"/>
              <a:t>TWO</a:t>
            </a:r>
            <a:r>
              <a:rPr lang="en-GB" sz="1600" dirty="0"/>
              <a:t> examples….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1000"/>
                                        <p:tgtEl>
                                          <p:spTgt spid="7">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1000"/>
                                        <p:tgtEl>
                                          <p:spTgt spid="7">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6" end="6"/>
                                            </p:txEl>
                                          </p:spTgt>
                                        </p:tgtEl>
                                        <p:attrNameLst>
                                          <p:attrName>style.visibility</p:attrName>
                                        </p:attrNameLst>
                                      </p:cBhvr>
                                      <p:to>
                                        <p:strVal val="visible"/>
                                      </p:to>
                                    </p:set>
                                    <p:animEffect transition="in" filter="fade">
                                      <p:cBhvr>
                                        <p:cTn id="30" dur="10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252000" y="1706139"/>
            <a:ext cx="8640000" cy="3060000"/>
          </a:xfrm>
        </p:spPr>
        <p:txBody>
          <a:bodyPr>
            <a:normAutofit/>
          </a:bodyPr>
          <a:lstStyle/>
          <a:p>
            <a:pPr>
              <a:lnSpc>
                <a:spcPct val="120000"/>
              </a:lnSpc>
              <a:spcBef>
                <a:spcPts val="450"/>
              </a:spcBef>
              <a:spcAft>
                <a:spcPts val="450"/>
              </a:spcAft>
              <a:tabLst>
                <a:tab pos="2155031" algn="l"/>
                <a:tab pos="2351485" algn="l"/>
              </a:tabLst>
            </a:pPr>
            <a:r>
              <a:rPr lang="en-US" dirty="0"/>
              <a:t>As the base rate </a:t>
            </a:r>
            <a:r>
              <a:rPr lang="en-US" i="1" dirty="0"/>
              <a:t>s</a:t>
            </a:r>
            <a:r>
              <a:rPr lang="en-US" dirty="0"/>
              <a:t> tends to zero, most performance measures </a:t>
            </a:r>
            <a:r>
              <a:rPr lang="en-US" sz="1500" dirty="0"/>
              <a:t>(PC, PSS, TS, ETS, HSS) </a:t>
            </a:r>
            <a:r>
              <a:rPr lang="en-US" dirty="0"/>
              <a:t>tend to a meaningless fixed value </a:t>
            </a:r>
            <a:r>
              <a:rPr lang="en-US" sz="1500" dirty="0"/>
              <a:t>(1 for PC, 0 for others).</a:t>
            </a:r>
            <a:br>
              <a:rPr lang="en-US" sz="1500" dirty="0"/>
            </a:br>
            <a:r>
              <a:rPr lang="en-US" dirty="0"/>
              <a:t>– They are </a:t>
            </a:r>
            <a:r>
              <a:rPr lang="en-US" i="1" dirty="0"/>
              <a:t>degenerate</a:t>
            </a:r>
            <a:r>
              <a:rPr lang="en-US" dirty="0"/>
              <a:t> for rare events</a:t>
            </a:r>
          </a:p>
          <a:p>
            <a:pPr>
              <a:lnSpc>
                <a:spcPct val="120000"/>
              </a:lnSpc>
              <a:spcBef>
                <a:spcPts val="450"/>
              </a:spcBef>
              <a:spcAft>
                <a:spcPts val="450"/>
              </a:spcAft>
              <a:tabLst>
                <a:tab pos="2155031" algn="l"/>
                <a:tab pos="2351485" algn="l"/>
              </a:tabLst>
            </a:pPr>
            <a:r>
              <a:rPr lang="en-US" dirty="0"/>
              <a:t>A measure that avoids this is the (symmetric) extremal dependence index</a:t>
            </a:r>
          </a:p>
          <a:p>
            <a:pPr>
              <a:lnSpc>
                <a:spcPct val="120000"/>
              </a:lnSpc>
              <a:spcBef>
                <a:spcPts val="450"/>
              </a:spcBef>
              <a:spcAft>
                <a:spcPts val="450"/>
              </a:spcAft>
              <a:buNone/>
              <a:tabLst>
                <a:tab pos="2155031" algn="l"/>
                <a:tab pos="2351485" algn="l"/>
              </a:tabLst>
            </a:pPr>
            <a:r>
              <a:rPr lang="en-US" i="1" dirty="0"/>
              <a:t>                  </a:t>
            </a:r>
            <a:r>
              <a:rPr lang="en-US" dirty="0"/>
              <a:t>(</a:t>
            </a:r>
            <a:r>
              <a:rPr lang="en-US" i="1" dirty="0"/>
              <a:t>S</a:t>
            </a:r>
            <a:r>
              <a:rPr lang="en-US" dirty="0"/>
              <a:t>)</a:t>
            </a:r>
            <a:r>
              <a:rPr lang="en-US" i="1" dirty="0"/>
              <a:t>EDI</a:t>
            </a:r>
            <a:r>
              <a:rPr lang="en-US" dirty="0"/>
              <a:t>  =  ln(</a:t>
            </a:r>
            <a:r>
              <a:rPr lang="en-US" i="1" dirty="0"/>
              <a:t>F</a:t>
            </a:r>
            <a:r>
              <a:rPr lang="en-US" dirty="0"/>
              <a:t>) − ln(</a:t>
            </a:r>
            <a:r>
              <a:rPr lang="en-US" i="1" dirty="0"/>
              <a:t>H</a:t>
            </a:r>
            <a:r>
              <a:rPr lang="en-US" dirty="0"/>
              <a:t>) </a:t>
            </a:r>
            <a:r>
              <a:rPr lang="en-US" dirty="0">
                <a:solidFill>
                  <a:schemeClr val="tx1">
                    <a:lumMod val="75000"/>
                    <a:lumOff val="25000"/>
                  </a:schemeClr>
                </a:solidFill>
              </a:rPr>
              <a:t>[+ ln(1 − </a:t>
            </a:r>
            <a:r>
              <a:rPr lang="en-US" i="1" dirty="0">
                <a:solidFill>
                  <a:schemeClr val="tx1">
                    <a:lumMod val="75000"/>
                    <a:lumOff val="25000"/>
                  </a:schemeClr>
                </a:solidFill>
              </a:rPr>
              <a:t>H</a:t>
            </a:r>
            <a:r>
              <a:rPr lang="en-US" dirty="0">
                <a:solidFill>
                  <a:schemeClr val="tx1">
                    <a:lumMod val="75000"/>
                    <a:lumOff val="25000"/>
                  </a:schemeClr>
                </a:solidFill>
              </a:rPr>
              <a:t>) – ln(1 − </a:t>
            </a:r>
            <a:r>
              <a:rPr lang="en-US" i="1" dirty="0">
                <a:solidFill>
                  <a:schemeClr val="tx1">
                    <a:lumMod val="75000"/>
                    <a:lumOff val="25000"/>
                  </a:schemeClr>
                </a:solidFill>
              </a:rPr>
              <a:t>F</a:t>
            </a:r>
            <a:r>
              <a:rPr lang="en-US" dirty="0">
                <a:solidFill>
                  <a:schemeClr val="tx1">
                    <a:lumMod val="75000"/>
                    <a:lumOff val="25000"/>
                  </a:schemeClr>
                </a:solidFill>
              </a:rPr>
              <a:t>)]</a:t>
            </a:r>
            <a:br>
              <a:rPr lang="en-US" dirty="0"/>
            </a:br>
            <a:r>
              <a:rPr lang="en-US" dirty="0"/>
              <a:t>                                ln(</a:t>
            </a:r>
            <a:r>
              <a:rPr lang="en-US" i="1" dirty="0"/>
              <a:t>F</a:t>
            </a:r>
            <a:r>
              <a:rPr lang="en-US" dirty="0"/>
              <a:t>) + ln(</a:t>
            </a:r>
            <a:r>
              <a:rPr lang="en-US" i="1" dirty="0"/>
              <a:t>H</a:t>
            </a:r>
            <a:r>
              <a:rPr lang="en-US" dirty="0"/>
              <a:t>) </a:t>
            </a:r>
            <a:r>
              <a:rPr lang="en-US" dirty="0">
                <a:solidFill>
                  <a:schemeClr val="tx1">
                    <a:lumMod val="75000"/>
                    <a:lumOff val="25000"/>
                  </a:schemeClr>
                </a:solidFill>
              </a:rPr>
              <a:t>[+ ln(1 − </a:t>
            </a:r>
            <a:r>
              <a:rPr lang="en-US" i="1" dirty="0">
                <a:solidFill>
                  <a:schemeClr val="tx1">
                    <a:lumMod val="75000"/>
                    <a:lumOff val="25000"/>
                  </a:schemeClr>
                </a:solidFill>
              </a:rPr>
              <a:t>H</a:t>
            </a:r>
            <a:r>
              <a:rPr lang="en-US" dirty="0">
                <a:solidFill>
                  <a:schemeClr val="tx1">
                    <a:lumMod val="75000"/>
                    <a:lumOff val="25000"/>
                  </a:schemeClr>
                </a:solidFill>
              </a:rPr>
              <a:t>) + ln(1 − </a:t>
            </a:r>
            <a:r>
              <a:rPr lang="en-US" i="1" dirty="0">
                <a:solidFill>
                  <a:schemeClr val="tx1">
                    <a:lumMod val="75000"/>
                    <a:lumOff val="25000"/>
                  </a:schemeClr>
                </a:solidFill>
              </a:rPr>
              <a:t>F</a:t>
            </a:r>
            <a:r>
              <a:rPr lang="en-US" dirty="0">
                <a:solidFill>
                  <a:schemeClr val="tx1">
                    <a:lumMod val="75000"/>
                    <a:lumOff val="25000"/>
                  </a:schemeClr>
                </a:solidFill>
              </a:rPr>
              <a:t>)]</a:t>
            </a:r>
          </a:p>
          <a:p>
            <a:pPr>
              <a:lnSpc>
                <a:spcPct val="120000"/>
              </a:lnSpc>
              <a:spcBef>
                <a:spcPts val="450"/>
              </a:spcBef>
              <a:spcAft>
                <a:spcPts val="450"/>
              </a:spcAft>
              <a:tabLst>
                <a:tab pos="2155031" algn="l"/>
                <a:tab pos="2351485" algn="l"/>
              </a:tabLst>
            </a:pPr>
            <a:r>
              <a:rPr lang="en-US" dirty="0"/>
              <a:t>(S)EDI is independent of the base rate </a:t>
            </a:r>
            <a:r>
              <a:rPr lang="en-US" i="1" dirty="0"/>
              <a:t>s</a:t>
            </a:r>
          </a:p>
        </p:txBody>
      </p:sp>
      <p:sp>
        <p:nvSpPr>
          <p:cNvPr id="8194" name="Title 1"/>
          <p:cNvSpPr>
            <a:spLocks noGrp="1"/>
          </p:cNvSpPr>
          <p:nvPr>
            <p:ph type="title"/>
          </p:nvPr>
        </p:nvSpPr>
        <p:spPr>
          <a:xfrm>
            <a:off x="309626" y="612168"/>
            <a:ext cx="8640000" cy="935832"/>
          </a:xfrm>
        </p:spPr>
        <p:txBody>
          <a:bodyPr>
            <a:normAutofit fontScale="90000"/>
          </a:bodyPr>
          <a:lstStyle/>
          <a:p>
            <a:r>
              <a:rPr lang="en-GB" dirty="0"/>
              <a:t>Rare events</a:t>
            </a:r>
            <a:br>
              <a:rPr lang="en-GB" dirty="0"/>
            </a:br>
            <a:r>
              <a:rPr lang="en-GB" dirty="0"/>
              <a:t>			</a:t>
            </a:r>
            <a:endParaRPr lang="en-GB" sz="2400" dirty="0"/>
          </a:p>
        </p:txBody>
      </p:sp>
      <p:cxnSp>
        <p:nvCxnSpPr>
          <p:cNvPr id="5" name="Straight Connector 4"/>
          <p:cNvCxnSpPr>
            <a:cxnSpLocks/>
          </p:cNvCxnSpPr>
          <p:nvPr/>
        </p:nvCxnSpPr>
        <p:spPr bwMode="auto">
          <a:xfrm flipH="1">
            <a:off x="2707624" y="3803322"/>
            <a:ext cx="4197381" cy="0"/>
          </a:xfrm>
          <a:prstGeom prst="line">
            <a:avLst/>
          </a:prstGeom>
          <a:noFill/>
          <a:ln w="25400" cap="flat" cmpd="sng" algn="ctr">
            <a:solidFill>
              <a:schemeClr val="tx1"/>
            </a:solidFill>
            <a:prstDash val="solid"/>
            <a:round/>
            <a:headEnd type="none" w="med" len="med"/>
            <a:tailEnd type="none" w="med" len="med"/>
          </a:ln>
          <a:effectLst/>
        </p:spPr>
      </p:cxnSp>
      <p:sp>
        <p:nvSpPr>
          <p:cNvPr id="2" name="TextBox 1">
            <a:extLst>
              <a:ext uri="{FF2B5EF4-FFF2-40B4-BE49-F238E27FC236}">
                <a16:creationId xmlns:a16="http://schemas.microsoft.com/office/drawing/2014/main" id="{5B192DD0-882B-4CAB-808F-A06FF6224FDA}"/>
              </a:ext>
            </a:extLst>
          </p:cNvPr>
          <p:cNvSpPr txBox="1"/>
          <p:nvPr/>
        </p:nvSpPr>
        <p:spPr>
          <a:xfrm>
            <a:off x="3214652" y="76012"/>
            <a:ext cx="5677348" cy="1569660"/>
          </a:xfrm>
          <a:prstGeom prst="rect">
            <a:avLst/>
          </a:prstGeom>
          <a:solidFill>
            <a:srgbClr val="FFFF00"/>
          </a:solidFill>
        </p:spPr>
        <p:txBody>
          <a:bodyPr wrap="square" rtlCol="0">
            <a:spAutoFit/>
          </a:bodyPr>
          <a:lstStyle/>
          <a:p>
            <a:r>
              <a:rPr lang="en-GB" sz="1200" i="1" dirty="0"/>
              <a:t>Note: </a:t>
            </a:r>
            <a:r>
              <a:rPr lang="en-GB" sz="1200" dirty="0"/>
              <a:t>It took various authors 3 attempts at getting this right! Earlier versions (EDS, SEDS) have been largely superseded/improved upon – no reason to use them. </a:t>
            </a:r>
          </a:p>
          <a:p>
            <a:endParaRPr lang="en-GB" sz="1200" dirty="0"/>
          </a:p>
          <a:p>
            <a:r>
              <a:rPr lang="en-GB" sz="1200" dirty="0"/>
              <a:t>(S)EDI have </a:t>
            </a:r>
            <a:r>
              <a:rPr lang="en-GB" sz="1200" dirty="0" err="1"/>
              <a:t>bettern</a:t>
            </a:r>
            <a:r>
              <a:rPr lang="en-GB" sz="1200" dirty="0"/>
              <a:t> properties and though EDI has a simpler definition and is easier to understand, there is no reason not to use SEDI in practice (v. similar value for rare events, sensible also when event definition switched i.e. for v common events).</a:t>
            </a:r>
          </a:p>
        </p:txBody>
      </p:sp>
      <p:sp>
        <p:nvSpPr>
          <p:cNvPr id="3" name="TextBox 2">
            <a:extLst>
              <a:ext uri="{FF2B5EF4-FFF2-40B4-BE49-F238E27FC236}">
                <a16:creationId xmlns:a16="http://schemas.microsoft.com/office/drawing/2014/main" id="{7781622A-3E2A-41AA-A875-1B14EE2DEF59}"/>
              </a:ext>
            </a:extLst>
          </p:cNvPr>
          <p:cNvSpPr txBox="1"/>
          <p:nvPr/>
        </p:nvSpPr>
        <p:spPr>
          <a:xfrm>
            <a:off x="923405" y="4728934"/>
            <a:ext cx="7297190" cy="338554"/>
          </a:xfrm>
          <a:prstGeom prst="rect">
            <a:avLst/>
          </a:prstGeom>
          <a:noFill/>
        </p:spPr>
        <p:txBody>
          <a:bodyPr wrap="none" rtlCol="0">
            <a:spAutoFit/>
          </a:bodyPr>
          <a:lstStyle/>
          <a:p>
            <a:r>
              <a:rPr lang="en-GB" sz="1600" i="1" dirty="0"/>
              <a:t>Not all rare events are extreme though most extreme events are relatively rare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1000"/>
                                        <p:tgtEl>
                                          <p:spTgt spid="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10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A5668F-107F-49BD-88F7-CA4A1AF13A26}"/>
              </a:ext>
            </a:extLst>
          </p:cNvPr>
          <p:cNvSpPr>
            <a:spLocks noGrp="1"/>
          </p:cNvSpPr>
          <p:nvPr>
            <p:ph idx="1"/>
          </p:nvPr>
        </p:nvSpPr>
        <p:spPr>
          <a:xfrm>
            <a:off x="252000" y="1179096"/>
            <a:ext cx="8640000" cy="3695700"/>
          </a:xfrm>
        </p:spPr>
        <p:txBody>
          <a:bodyPr>
            <a:normAutofit lnSpcReduction="10000"/>
          </a:bodyPr>
          <a:lstStyle/>
          <a:p>
            <a:pPr>
              <a:lnSpc>
                <a:spcPct val="120000"/>
              </a:lnSpc>
            </a:pPr>
            <a:r>
              <a:rPr lang="en-GB" sz="1400" dirty="0"/>
              <a:t>Given a score of </a:t>
            </a:r>
            <a:r>
              <a:rPr lang="en-GB" sz="1400" i="1" dirty="0"/>
              <a:t>x</a:t>
            </a:r>
            <a:r>
              <a:rPr lang="en-GB" sz="1400" dirty="0"/>
              <a:t>, is that good or not? For the basics (base rate and bias) it relatively easy. But is an POD of 0.2 good? What about a SEDI of 0.7? </a:t>
            </a:r>
          </a:p>
          <a:p>
            <a:pPr>
              <a:lnSpc>
                <a:spcPct val="120000"/>
              </a:lnSpc>
            </a:pPr>
            <a:r>
              <a:rPr lang="en-GB" sz="1400" dirty="0"/>
              <a:t>The </a:t>
            </a:r>
            <a:r>
              <a:rPr lang="en-GB" sz="1400" b="1" dirty="0">
                <a:solidFill>
                  <a:srgbClr val="FF0000"/>
                </a:solidFill>
              </a:rPr>
              <a:t>“goodness” </a:t>
            </a:r>
            <a:r>
              <a:rPr lang="en-GB" sz="1400" dirty="0"/>
              <a:t>(for a user) can be difficult to establish, dependent on the user and potentially </a:t>
            </a:r>
            <a:r>
              <a:rPr lang="en-GB" sz="1400" b="1" dirty="0">
                <a:solidFill>
                  <a:srgbClr val="FF0000"/>
                </a:solidFill>
              </a:rPr>
              <a:t>highly subjective.</a:t>
            </a:r>
            <a:r>
              <a:rPr lang="en-GB" sz="1400" dirty="0"/>
              <a:t> </a:t>
            </a:r>
          </a:p>
          <a:p>
            <a:pPr>
              <a:lnSpc>
                <a:spcPct val="120000"/>
              </a:lnSpc>
            </a:pPr>
            <a:r>
              <a:rPr lang="en-GB" sz="1400" dirty="0"/>
              <a:t>If calculated values are near the bounds it can be considered “easier” but any values near the bounds should also </a:t>
            </a:r>
            <a:r>
              <a:rPr lang="en-GB" sz="1400" i="1" dirty="0"/>
              <a:t>make</a:t>
            </a:r>
            <a:r>
              <a:rPr lang="en-GB" sz="1400" dirty="0"/>
              <a:t> you ask yourself some (other) scientific questions (i.e. relating the metric back to the meteorology). Here a broader understanding of your forecasts and your observations is essential. This can often be improved by considering the datasets spatially and/or temporally, i.e. not just in some aggregated sense.</a:t>
            </a:r>
          </a:p>
          <a:p>
            <a:pPr>
              <a:lnSpc>
                <a:spcPct val="120000"/>
              </a:lnSpc>
            </a:pPr>
            <a:r>
              <a:rPr lang="en-GB" sz="1400" dirty="0"/>
              <a:t>Looking at a range of scores can help, provided you understand each of the metrics, what they measure and their strengths and weaknesses. Otherwise it can confuse….</a:t>
            </a:r>
          </a:p>
          <a:p>
            <a:pPr>
              <a:lnSpc>
                <a:spcPct val="120000"/>
              </a:lnSpc>
            </a:pPr>
            <a:r>
              <a:rPr lang="en-GB" sz="1400" b="1" dirty="0">
                <a:solidFill>
                  <a:srgbClr val="FF0000"/>
                </a:solidFill>
              </a:rPr>
              <a:t>Skill scores </a:t>
            </a:r>
            <a:r>
              <a:rPr lang="en-GB" sz="1400" dirty="0"/>
              <a:t>are generally easier to interpret because they are </a:t>
            </a:r>
            <a:r>
              <a:rPr lang="en-GB" sz="1400" i="1" dirty="0"/>
              <a:t>relative to the accuracy of another forecast</a:t>
            </a:r>
            <a:r>
              <a:rPr lang="en-GB" sz="1400" dirty="0"/>
              <a:t>. </a:t>
            </a:r>
          </a:p>
        </p:txBody>
      </p:sp>
      <p:sp>
        <p:nvSpPr>
          <p:cNvPr id="3" name="Title 2">
            <a:extLst>
              <a:ext uri="{FF2B5EF4-FFF2-40B4-BE49-F238E27FC236}">
                <a16:creationId xmlns:a16="http://schemas.microsoft.com/office/drawing/2014/main" id="{0D2A796E-F2B6-4811-B4D5-E40B75F8702A}"/>
              </a:ext>
            </a:extLst>
          </p:cNvPr>
          <p:cNvSpPr>
            <a:spLocks noGrp="1"/>
          </p:cNvSpPr>
          <p:nvPr>
            <p:ph type="title"/>
          </p:nvPr>
        </p:nvSpPr>
        <p:spPr>
          <a:xfrm>
            <a:off x="252000" y="603096"/>
            <a:ext cx="9196800" cy="576000"/>
          </a:xfrm>
        </p:spPr>
        <p:txBody>
          <a:bodyPr>
            <a:normAutofit/>
          </a:bodyPr>
          <a:lstStyle/>
          <a:p>
            <a:r>
              <a:rPr lang="en-GB" sz="2800" dirty="0"/>
              <a:t>Interpretation: is the value of my score good or bad?</a:t>
            </a:r>
          </a:p>
        </p:txBody>
      </p:sp>
    </p:spTree>
    <p:extLst>
      <p:ext uri="{BB962C8B-B14F-4D97-AF65-F5344CB8AC3E}">
        <p14:creationId xmlns:p14="http://schemas.microsoft.com/office/powerpoint/2010/main" val="4169281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BCAF9D9E-61DF-4B7D-99CB-5BFE57CA8280}"/>
              </a:ext>
            </a:extLst>
          </p:cNvPr>
          <p:cNvSpPr>
            <a:spLocks noGrp="1" noChangeArrowheads="1"/>
          </p:cNvSpPr>
          <p:nvPr>
            <p:ph type="title"/>
          </p:nvPr>
        </p:nvSpPr>
        <p:spPr>
          <a:xfrm>
            <a:off x="1897920" y="52208"/>
            <a:ext cx="6171660" cy="576000"/>
          </a:xfrm>
        </p:spPr>
        <p:txBody>
          <a:bodyPr>
            <a:normAutofit/>
          </a:bodyPr>
          <a:lstStyle/>
          <a:p>
            <a:r>
              <a:rPr lang="en-US" altLang="en-US" sz="2800" dirty="0"/>
              <a:t>Verification history: Finley’s tornadoes</a:t>
            </a:r>
            <a:endParaRPr lang="en-US" altLang="en-US" sz="4400" dirty="0"/>
          </a:p>
        </p:txBody>
      </p:sp>
      <p:graphicFrame>
        <p:nvGraphicFramePr>
          <p:cNvPr id="91139" name="Group 3">
            <a:extLst>
              <a:ext uri="{FF2B5EF4-FFF2-40B4-BE49-F238E27FC236}">
                <a16:creationId xmlns:a16="http://schemas.microsoft.com/office/drawing/2014/main" id="{50E05A63-D175-468F-ACBC-6E0CC369F5D9}"/>
              </a:ext>
            </a:extLst>
          </p:cNvPr>
          <p:cNvGraphicFramePr>
            <a:graphicFrameLocks noGrp="1"/>
          </p:cNvGraphicFramePr>
          <p:nvPr/>
        </p:nvGraphicFramePr>
        <p:xfrm>
          <a:off x="1600200" y="628650"/>
          <a:ext cx="3600452" cy="1726408"/>
        </p:xfrm>
        <a:graphic>
          <a:graphicData uri="http://schemas.openxmlformats.org/drawingml/2006/table">
            <a:tbl>
              <a:tblPr/>
              <a:tblGrid>
                <a:gridCol w="900113">
                  <a:extLst>
                    <a:ext uri="{9D8B030D-6E8A-4147-A177-3AD203B41FA5}">
                      <a16:colId xmlns:a16="http://schemas.microsoft.com/office/drawing/2014/main" val="445145808"/>
                    </a:ext>
                  </a:extLst>
                </a:gridCol>
                <a:gridCol w="900113">
                  <a:extLst>
                    <a:ext uri="{9D8B030D-6E8A-4147-A177-3AD203B41FA5}">
                      <a16:colId xmlns:a16="http://schemas.microsoft.com/office/drawing/2014/main" val="3248103428"/>
                    </a:ext>
                  </a:extLst>
                </a:gridCol>
                <a:gridCol w="900113">
                  <a:extLst>
                    <a:ext uri="{9D8B030D-6E8A-4147-A177-3AD203B41FA5}">
                      <a16:colId xmlns:a16="http://schemas.microsoft.com/office/drawing/2014/main" val="3905259275"/>
                    </a:ext>
                  </a:extLst>
                </a:gridCol>
                <a:gridCol w="900113">
                  <a:extLst>
                    <a:ext uri="{9D8B030D-6E8A-4147-A177-3AD203B41FA5}">
                      <a16:colId xmlns:a16="http://schemas.microsoft.com/office/drawing/2014/main" val="3430087115"/>
                    </a:ext>
                  </a:extLst>
                </a:gridCol>
              </a:tblGrid>
              <a:tr h="323850">
                <a:tc rowSpan="2">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Tornado forecast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Tornado Observed</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822762653"/>
                  </a:ext>
                </a:extLst>
              </a:tr>
              <a:tr h="377429">
                <a:tc vMerge="1">
                  <a:txBody>
                    <a:bodyPr/>
                    <a:lstStyle/>
                    <a:p>
                      <a:endParaRPr lang="en-GB"/>
                    </a:p>
                  </a:txBody>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yes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no</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Total fc</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18393888"/>
                  </a:ext>
                </a:extLst>
              </a:tr>
              <a:tr h="323850">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yes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30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70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100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69109922"/>
                  </a:ext>
                </a:extLst>
              </a:tr>
              <a:tr h="323850">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no</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20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2680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2700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5250527"/>
                  </a:ext>
                </a:extLst>
              </a:tr>
              <a:tr h="377429">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Total obs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50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2750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2800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26490949"/>
                  </a:ext>
                </a:extLst>
              </a:tr>
            </a:tbl>
          </a:graphicData>
        </a:graphic>
      </p:graphicFrame>
      <p:sp>
        <p:nvSpPr>
          <p:cNvPr id="91168" name="Rectangle 32">
            <a:extLst>
              <a:ext uri="{FF2B5EF4-FFF2-40B4-BE49-F238E27FC236}">
                <a16:creationId xmlns:a16="http://schemas.microsoft.com/office/drawing/2014/main" id="{3C79D8D9-3A98-4990-BAAB-F468F560EF8F}"/>
              </a:ext>
            </a:extLst>
          </p:cNvPr>
          <p:cNvSpPr>
            <a:spLocks noChangeArrowheads="1"/>
          </p:cNvSpPr>
          <p:nvPr/>
        </p:nvSpPr>
        <p:spPr bwMode="auto">
          <a:xfrm>
            <a:off x="5575698" y="1019805"/>
            <a:ext cx="2151551" cy="300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ClrTx/>
              <a:buSzTx/>
              <a:buFontTx/>
              <a:buNone/>
            </a:pPr>
            <a:r>
              <a:rPr lang="en-US" altLang="en-US" sz="1350" dirty="0">
                <a:solidFill>
                  <a:srgbClr val="000080"/>
                </a:solidFill>
                <a:ea typeface="ＭＳ Ｐゴシック" panose="020B0600070205080204" pitchFamily="34" charset="-128"/>
              </a:rPr>
              <a:t>PC=(30+2680)/2800= 96.8%</a:t>
            </a:r>
            <a:endParaRPr lang="en-US" altLang="en-US" sz="1350" dirty="0">
              <a:ea typeface="ＭＳ Ｐゴシック" panose="020B0600070205080204" pitchFamily="34" charset="-128"/>
            </a:endParaRPr>
          </a:p>
        </p:txBody>
      </p:sp>
      <p:sp>
        <p:nvSpPr>
          <p:cNvPr id="91169" name="Rectangle 33">
            <a:extLst>
              <a:ext uri="{FF2B5EF4-FFF2-40B4-BE49-F238E27FC236}">
                <a16:creationId xmlns:a16="http://schemas.microsoft.com/office/drawing/2014/main" id="{54575D9B-B7FF-4E32-8E0A-79294622CB3D}"/>
              </a:ext>
            </a:extLst>
          </p:cNvPr>
          <p:cNvSpPr>
            <a:spLocks noChangeArrowheads="1"/>
          </p:cNvSpPr>
          <p:nvPr/>
        </p:nvSpPr>
        <p:spPr bwMode="auto">
          <a:xfrm>
            <a:off x="5600700" y="1543050"/>
            <a:ext cx="1935145" cy="715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ClrTx/>
              <a:buSzTx/>
              <a:buFontTx/>
              <a:buNone/>
            </a:pPr>
            <a:r>
              <a:rPr lang="en-US" altLang="en-US" sz="1350" dirty="0">
                <a:solidFill>
                  <a:srgbClr val="000080"/>
                </a:solidFill>
                <a:ea typeface="ＭＳ Ｐゴシック" panose="020B0600070205080204" pitchFamily="34" charset="-128"/>
              </a:rPr>
              <a:t>POD = 30/50 = 60%</a:t>
            </a:r>
          </a:p>
          <a:p>
            <a:pPr>
              <a:buClrTx/>
              <a:buSzTx/>
              <a:buFontTx/>
              <a:buNone/>
            </a:pPr>
            <a:r>
              <a:rPr lang="en-US" altLang="en-US" sz="1350" dirty="0">
                <a:solidFill>
                  <a:srgbClr val="000080"/>
                </a:solidFill>
                <a:ea typeface="ＭＳ Ｐゴシック" panose="020B0600070205080204" pitchFamily="34" charset="-128"/>
              </a:rPr>
              <a:t>POFD = 70/100 = 70%</a:t>
            </a:r>
          </a:p>
          <a:p>
            <a:pPr>
              <a:buClrTx/>
              <a:buSzTx/>
              <a:buFontTx/>
              <a:buNone/>
            </a:pPr>
            <a:r>
              <a:rPr lang="en-US" altLang="en-US" sz="1350" dirty="0">
                <a:solidFill>
                  <a:srgbClr val="000080"/>
                </a:solidFill>
                <a:ea typeface="ＭＳ Ｐゴシック" panose="020B0600070205080204" pitchFamily="34" charset="-128"/>
              </a:rPr>
              <a:t>B = 100/50 = 2</a:t>
            </a:r>
            <a:endParaRPr lang="en-US" altLang="en-US" sz="1350" dirty="0">
              <a:ea typeface="ＭＳ Ｐゴシック" panose="020B0600070205080204" pitchFamily="34" charset="-128"/>
            </a:endParaRPr>
          </a:p>
        </p:txBody>
      </p:sp>
      <p:graphicFrame>
        <p:nvGraphicFramePr>
          <p:cNvPr id="91170" name="Group 34">
            <a:extLst>
              <a:ext uri="{FF2B5EF4-FFF2-40B4-BE49-F238E27FC236}">
                <a16:creationId xmlns:a16="http://schemas.microsoft.com/office/drawing/2014/main" id="{F27CA717-2CBD-455E-BCC8-8E4931AD04AD}"/>
              </a:ext>
            </a:extLst>
          </p:cNvPr>
          <p:cNvGraphicFramePr>
            <a:graphicFrameLocks noGrp="1"/>
          </p:cNvGraphicFramePr>
          <p:nvPr/>
        </p:nvGraphicFramePr>
        <p:xfrm>
          <a:off x="1600200" y="2686050"/>
          <a:ext cx="3600452" cy="1699738"/>
        </p:xfrm>
        <a:graphic>
          <a:graphicData uri="http://schemas.openxmlformats.org/drawingml/2006/table">
            <a:tbl>
              <a:tblPr/>
              <a:tblGrid>
                <a:gridCol w="900113">
                  <a:extLst>
                    <a:ext uri="{9D8B030D-6E8A-4147-A177-3AD203B41FA5}">
                      <a16:colId xmlns:a16="http://schemas.microsoft.com/office/drawing/2014/main" val="3704437876"/>
                    </a:ext>
                  </a:extLst>
                </a:gridCol>
                <a:gridCol w="900113">
                  <a:extLst>
                    <a:ext uri="{9D8B030D-6E8A-4147-A177-3AD203B41FA5}">
                      <a16:colId xmlns:a16="http://schemas.microsoft.com/office/drawing/2014/main" val="3914101704"/>
                    </a:ext>
                  </a:extLst>
                </a:gridCol>
                <a:gridCol w="900113">
                  <a:extLst>
                    <a:ext uri="{9D8B030D-6E8A-4147-A177-3AD203B41FA5}">
                      <a16:colId xmlns:a16="http://schemas.microsoft.com/office/drawing/2014/main" val="2309996839"/>
                    </a:ext>
                  </a:extLst>
                </a:gridCol>
                <a:gridCol w="900113">
                  <a:extLst>
                    <a:ext uri="{9D8B030D-6E8A-4147-A177-3AD203B41FA5}">
                      <a16:colId xmlns:a16="http://schemas.microsoft.com/office/drawing/2014/main" val="98600780"/>
                    </a:ext>
                  </a:extLst>
                </a:gridCol>
              </a:tblGrid>
              <a:tr h="297180">
                <a:tc rowSpan="2">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Tornado forecast</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Tornado Observed</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835178542"/>
                  </a:ext>
                </a:extLst>
              </a:tr>
              <a:tr h="377429">
                <a:tc vMerge="1">
                  <a:txBody>
                    <a:bodyPr/>
                    <a:lstStyle/>
                    <a:p>
                      <a:endParaRPr lang="en-GB"/>
                    </a:p>
                  </a:txBody>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yes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no</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Total fc</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99153889"/>
                  </a:ext>
                </a:extLst>
              </a:tr>
              <a:tr h="323850">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yes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32416205"/>
                  </a:ext>
                </a:extLst>
              </a:tr>
              <a:tr h="323850">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no</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50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2750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2800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33195000"/>
                  </a:ext>
                </a:extLst>
              </a:tr>
              <a:tr h="377429">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Total obs</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50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2750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Aft>
                          <a:spcPts val="1425"/>
                        </a:spcAft>
                        <a:buClr>
                          <a:srgbClr val="F57900"/>
                        </a:buClr>
                        <a:buSzPct val="45000"/>
                        <a:buFont typeface="Wingdings" panose="05000000000000000000" pitchFamily="2" charset="2"/>
                        <a:defRPr sz="2800">
                          <a:solidFill>
                            <a:srgbClr val="000000"/>
                          </a:solidFill>
                          <a:latin typeface="Times New Roman" panose="02020603050405020304" pitchFamily="18" charset="0"/>
                        </a:defRPr>
                      </a:lvl1pPr>
                      <a:lvl2pPr>
                        <a:spcAft>
                          <a:spcPts val="1138"/>
                        </a:spcAft>
                        <a:buClr>
                          <a:srgbClr val="F57900"/>
                        </a:buClr>
                        <a:buSzPct val="45000"/>
                        <a:buFont typeface="Wingdings" panose="05000000000000000000" pitchFamily="2" charset="2"/>
                        <a:defRPr sz="2400">
                          <a:solidFill>
                            <a:srgbClr val="000000"/>
                          </a:solidFill>
                          <a:latin typeface="Times New Roman" panose="02020603050405020304" pitchFamily="18" charset="0"/>
                        </a:defRPr>
                      </a:lvl2pPr>
                      <a:lvl3pPr>
                        <a:spcAft>
                          <a:spcPts val="850"/>
                        </a:spcAft>
                        <a:buClr>
                          <a:srgbClr val="F57900"/>
                        </a:buClr>
                        <a:buSzPct val="45000"/>
                        <a:buFont typeface="Wingdings" panose="05000000000000000000" pitchFamily="2" charset="2"/>
                        <a:defRPr sz="2000">
                          <a:solidFill>
                            <a:srgbClr val="000000"/>
                          </a:solidFill>
                          <a:latin typeface="Times New Roman" panose="02020603050405020304" pitchFamily="18" charset="0"/>
                        </a:defRPr>
                      </a:lvl3pPr>
                      <a:lvl4pPr>
                        <a:spcAft>
                          <a:spcPts val="575"/>
                        </a:spcAft>
                        <a:buClr>
                          <a:srgbClr val="F57900"/>
                        </a:buClr>
                        <a:buSzPct val="45000"/>
                        <a:buFont typeface="Wingdings" panose="05000000000000000000" pitchFamily="2" charset="2"/>
                        <a:defRPr>
                          <a:solidFill>
                            <a:srgbClr val="000000"/>
                          </a:solidFill>
                          <a:latin typeface="Times New Roman" panose="02020603050405020304" pitchFamily="18" charset="0"/>
                        </a:defRPr>
                      </a:lvl4pPr>
                      <a:lvl5pPr>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5pPr>
                      <a:lvl6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6pPr>
                      <a:lvl7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7pPr>
                      <a:lvl8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8pPr>
                      <a:lvl9pPr fontAlgn="base" hangingPunct="0">
                        <a:spcBef>
                          <a:spcPct val="0"/>
                        </a:spcBef>
                        <a:spcAft>
                          <a:spcPts val="288"/>
                        </a:spcAft>
                        <a:buClr>
                          <a:srgbClr val="F57900"/>
                        </a:buClr>
                        <a:buSzPct val="45000"/>
                        <a:buFont typeface="Wingdings" panose="05000000000000000000" pitchFamily="2" charset="2"/>
                        <a:defRPr>
                          <a:solidFill>
                            <a:srgbClr val="000000"/>
                          </a:solidFill>
                          <a:latin typeface="Times New Roman" panose="02020603050405020304" pitchFamily="18" charset="0"/>
                        </a:defRPr>
                      </a:lvl9pPr>
                    </a:lstStyle>
                    <a:p>
                      <a:pPr marL="0" marR="0" lvl="0" indent="0" algn="ctr" defTabSz="914400" rtl="0" eaLnBrk="1" fontAlgn="base" latinLnBrk="0" hangingPunct="0">
                        <a:lnSpc>
                          <a:spcPct val="100000"/>
                        </a:lnSpc>
                        <a:spcBef>
                          <a:spcPct val="0"/>
                        </a:spcBef>
                        <a:spcAft>
                          <a:spcPts val="1425"/>
                        </a:spcAft>
                        <a:buClr>
                          <a:srgbClr val="F57900"/>
                        </a:buClr>
                        <a:buSzPct val="45000"/>
                        <a:buFont typeface="Wingdings" panose="05000000000000000000" pitchFamily="2" charset="2"/>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2800</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19750123"/>
                  </a:ext>
                </a:extLst>
              </a:tr>
            </a:tbl>
          </a:graphicData>
        </a:graphic>
      </p:graphicFrame>
      <p:sp>
        <p:nvSpPr>
          <p:cNvPr id="91199" name="Rectangle 63">
            <a:extLst>
              <a:ext uri="{FF2B5EF4-FFF2-40B4-BE49-F238E27FC236}">
                <a16:creationId xmlns:a16="http://schemas.microsoft.com/office/drawing/2014/main" id="{47643507-D0D4-4721-85C9-E10E06C2C167}"/>
              </a:ext>
            </a:extLst>
          </p:cNvPr>
          <p:cNvSpPr>
            <a:spLocks noChangeArrowheads="1"/>
          </p:cNvSpPr>
          <p:nvPr/>
        </p:nvSpPr>
        <p:spPr bwMode="auto">
          <a:xfrm>
            <a:off x="5575698" y="2884870"/>
            <a:ext cx="2063385" cy="300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ClrTx/>
              <a:buSzTx/>
              <a:buFontTx/>
              <a:buNone/>
            </a:pPr>
            <a:r>
              <a:rPr lang="en-US" altLang="en-US" sz="1350" dirty="0">
                <a:solidFill>
                  <a:srgbClr val="FF0000"/>
                </a:solidFill>
                <a:ea typeface="ＭＳ Ｐゴシック" panose="020B0600070205080204" pitchFamily="34" charset="-128"/>
              </a:rPr>
              <a:t>PC=(2750+0)/2800= 98.2%</a:t>
            </a:r>
            <a:endParaRPr lang="en-US" altLang="en-US" sz="1350" dirty="0">
              <a:ea typeface="ＭＳ Ｐゴシック" panose="020B0600070205080204" pitchFamily="34" charset="-128"/>
            </a:endParaRPr>
          </a:p>
        </p:txBody>
      </p:sp>
      <p:sp>
        <p:nvSpPr>
          <p:cNvPr id="91200" name="Rectangle 64">
            <a:extLst>
              <a:ext uri="{FF2B5EF4-FFF2-40B4-BE49-F238E27FC236}">
                <a16:creationId xmlns:a16="http://schemas.microsoft.com/office/drawing/2014/main" id="{ECABD2C0-990B-46E8-8D75-D1F65EA1A239}"/>
              </a:ext>
            </a:extLst>
          </p:cNvPr>
          <p:cNvSpPr>
            <a:spLocks noChangeArrowheads="1"/>
          </p:cNvSpPr>
          <p:nvPr/>
        </p:nvSpPr>
        <p:spPr bwMode="auto">
          <a:xfrm>
            <a:off x="5575698" y="3314700"/>
            <a:ext cx="1406154" cy="715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ClrTx/>
              <a:buSzTx/>
              <a:buFontTx/>
              <a:buNone/>
            </a:pPr>
            <a:r>
              <a:rPr lang="en-US" altLang="en-US" sz="1350" dirty="0">
                <a:solidFill>
                  <a:srgbClr val="FF0000"/>
                </a:solidFill>
                <a:ea typeface="ＭＳ Ｐゴシック" panose="020B0600070205080204" pitchFamily="34" charset="-128"/>
              </a:rPr>
              <a:t>POD = 0 = 0%</a:t>
            </a:r>
          </a:p>
          <a:p>
            <a:pPr>
              <a:buClrTx/>
              <a:buSzTx/>
              <a:buFontTx/>
              <a:buNone/>
            </a:pPr>
            <a:r>
              <a:rPr lang="en-US" altLang="en-US" sz="1350" dirty="0">
                <a:solidFill>
                  <a:srgbClr val="FF0000"/>
                </a:solidFill>
                <a:ea typeface="ＭＳ Ｐゴシック" panose="020B0600070205080204" pitchFamily="34" charset="-128"/>
              </a:rPr>
              <a:t>POFD = 0 = 0%</a:t>
            </a:r>
          </a:p>
          <a:p>
            <a:pPr>
              <a:buClrTx/>
              <a:buSzTx/>
              <a:buFontTx/>
              <a:buNone/>
            </a:pPr>
            <a:r>
              <a:rPr lang="en-US" altLang="en-US" sz="1350" dirty="0">
                <a:solidFill>
                  <a:srgbClr val="FF0000"/>
                </a:solidFill>
                <a:ea typeface="ＭＳ Ｐゴシック" panose="020B0600070205080204" pitchFamily="34" charset="-128"/>
              </a:rPr>
              <a:t>B = 0/50 = 0</a:t>
            </a:r>
          </a:p>
        </p:txBody>
      </p:sp>
      <p:sp>
        <p:nvSpPr>
          <p:cNvPr id="2" name="TextBox 1">
            <a:extLst>
              <a:ext uri="{FF2B5EF4-FFF2-40B4-BE49-F238E27FC236}">
                <a16:creationId xmlns:a16="http://schemas.microsoft.com/office/drawing/2014/main" id="{1911A297-C187-4E39-956B-D84954884DE9}"/>
              </a:ext>
            </a:extLst>
          </p:cNvPr>
          <p:cNvSpPr txBox="1"/>
          <p:nvPr/>
        </p:nvSpPr>
        <p:spPr>
          <a:xfrm>
            <a:off x="2376527" y="4721960"/>
            <a:ext cx="4390946" cy="369332"/>
          </a:xfrm>
          <a:prstGeom prst="rect">
            <a:avLst/>
          </a:prstGeom>
          <a:noFill/>
        </p:spPr>
        <p:txBody>
          <a:bodyPr wrap="none" rtlCol="0">
            <a:spAutoFit/>
          </a:bodyPr>
          <a:lstStyle/>
          <a:p>
            <a:r>
              <a:rPr lang="en-GB" dirty="0"/>
              <a:t>So, if you forecast nothing you do better?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168"/>
                                        </p:tgtEl>
                                        <p:attrNameLst>
                                          <p:attrName>style.visibility</p:attrName>
                                        </p:attrNameLst>
                                      </p:cBhvr>
                                      <p:to>
                                        <p:strVal val="visible"/>
                                      </p:to>
                                    </p:set>
                                    <p:anim calcmode="lin" valueType="num">
                                      <p:cBhvr additive="base">
                                        <p:cTn id="7" dur="500" fill="hold"/>
                                        <p:tgtEl>
                                          <p:spTgt spid="91168"/>
                                        </p:tgtEl>
                                        <p:attrNameLst>
                                          <p:attrName>ppt_x</p:attrName>
                                        </p:attrNameLst>
                                      </p:cBhvr>
                                      <p:tavLst>
                                        <p:tav tm="0">
                                          <p:val>
                                            <p:strVal val="#ppt_x"/>
                                          </p:val>
                                        </p:tav>
                                        <p:tav tm="100000">
                                          <p:val>
                                            <p:strVal val="#ppt_x"/>
                                          </p:val>
                                        </p:tav>
                                      </p:tavLst>
                                    </p:anim>
                                    <p:anim calcmode="lin" valueType="num">
                                      <p:cBhvr additive="base">
                                        <p:cTn id="8" dur="500" fill="hold"/>
                                        <p:tgtEl>
                                          <p:spTgt spid="9116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1169"/>
                                        </p:tgtEl>
                                        <p:attrNameLst>
                                          <p:attrName>style.visibility</p:attrName>
                                        </p:attrNameLst>
                                      </p:cBhvr>
                                      <p:to>
                                        <p:strVal val="visible"/>
                                      </p:to>
                                    </p:set>
                                    <p:anim calcmode="lin" valueType="num">
                                      <p:cBhvr additive="base">
                                        <p:cTn id="11" dur="500" fill="hold"/>
                                        <p:tgtEl>
                                          <p:spTgt spid="91169"/>
                                        </p:tgtEl>
                                        <p:attrNameLst>
                                          <p:attrName>ppt_x</p:attrName>
                                        </p:attrNameLst>
                                      </p:cBhvr>
                                      <p:tavLst>
                                        <p:tav tm="0">
                                          <p:val>
                                            <p:strVal val="#ppt_x"/>
                                          </p:val>
                                        </p:tav>
                                        <p:tav tm="100000">
                                          <p:val>
                                            <p:strVal val="#ppt_x"/>
                                          </p:val>
                                        </p:tav>
                                      </p:tavLst>
                                    </p:anim>
                                    <p:anim calcmode="lin" valueType="num">
                                      <p:cBhvr additive="base">
                                        <p:cTn id="12" dur="500" fill="hold"/>
                                        <p:tgtEl>
                                          <p:spTgt spid="9116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1199"/>
                                        </p:tgtEl>
                                        <p:attrNameLst>
                                          <p:attrName>style.visibility</p:attrName>
                                        </p:attrNameLst>
                                      </p:cBhvr>
                                      <p:to>
                                        <p:strVal val="visible"/>
                                      </p:to>
                                    </p:set>
                                    <p:anim calcmode="lin" valueType="num">
                                      <p:cBhvr additive="base">
                                        <p:cTn id="17" dur="500" fill="hold"/>
                                        <p:tgtEl>
                                          <p:spTgt spid="91199"/>
                                        </p:tgtEl>
                                        <p:attrNameLst>
                                          <p:attrName>ppt_x</p:attrName>
                                        </p:attrNameLst>
                                      </p:cBhvr>
                                      <p:tavLst>
                                        <p:tav tm="0">
                                          <p:val>
                                            <p:strVal val="#ppt_x"/>
                                          </p:val>
                                        </p:tav>
                                        <p:tav tm="100000">
                                          <p:val>
                                            <p:strVal val="#ppt_x"/>
                                          </p:val>
                                        </p:tav>
                                      </p:tavLst>
                                    </p:anim>
                                    <p:anim calcmode="lin" valueType="num">
                                      <p:cBhvr additive="base">
                                        <p:cTn id="18" dur="500" fill="hold"/>
                                        <p:tgtEl>
                                          <p:spTgt spid="9119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1200"/>
                                        </p:tgtEl>
                                        <p:attrNameLst>
                                          <p:attrName>style.visibility</p:attrName>
                                        </p:attrNameLst>
                                      </p:cBhvr>
                                      <p:to>
                                        <p:strVal val="visible"/>
                                      </p:to>
                                    </p:set>
                                    <p:anim calcmode="lin" valueType="num">
                                      <p:cBhvr additive="base">
                                        <p:cTn id="21" dur="500" fill="hold"/>
                                        <p:tgtEl>
                                          <p:spTgt spid="91200"/>
                                        </p:tgtEl>
                                        <p:attrNameLst>
                                          <p:attrName>ppt_x</p:attrName>
                                        </p:attrNameLst>
                                      </p:cBhvr>
                                      <p:tavLst>
                                        <p:tav tm="0">
                                          <p:val>
                                            <p:strVal val="#ppt_x"/>
                                          </p:val>
                                        </p:tav>
                                        <p:tav tm="100000">
                                          <p:val>
                                            <p:strVal val="#ppt_x"/>
                                          </p:val>
                                        </p:tav>
                                      </p:tavLst>
                                    </p:anim>
                                    <p:anim calcmode="lin" valueType="num">
                                      <p:cBhvr additive="base">
                                        <p:cTn id="22" dur="500" fill="hold"/>
                                        <p:tgtEl>
                                          <p:spTgt spid="912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68" grpId="0"/>
      <p:bldP spid="91169" grpId="0"/>
      <p:bldP spid="91199" grpId="0"/>
      <p:bldP spid="9120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29D5514-D40F-4048-814A-03B84032D32F}"/>
              </a:ext>
            </a:extLst>
          </p:cNvPr>
          <p:cNvSpPr>
            <a:spLocks noGrp="1"/>
          </p:cNvSpPr>
          <p:nvPr>
            <p:ph idx="1"/>
          </p:nvPr>
        </p:nvSpPr>
        <p:spPr>
          <a:xfrm>
            <a:off x="252000" y="1383760"/>
            <a:ext cx="8640000" cy="3060000"/>
          </a:xfrm>
        </p:spPr>
        <p:txBody>
          <a:bodyPr>
            <a:normAutofit fontScale="70000" lnSpcReduction="20000"/>
          </a:bodyPr>
          <a:lstStyle/>
          <a:p>
            <a:pPr marL="0" indent="0">
              <a:buNone/>
            </a:pPr>
            <a:endParaRPr lang="en-GB" dirty="0"/>
          </a:p>
          <a:p>
            <a:r>
              <a:rPr lang="en-GB" dirty="0"/>
              <a:t>The Murphy and Winkler (1987) framework, expanding on concepts such as joint/marginal distributions. </a:t>
            </a:r>
          </a:p>
          <a:p>
            <a:r>
              <a:rPr lang="en-GB" dirty="0"/>
              <a:t>Contingency table </a:t>
            </a:r>
          </a:p>
          <a:p>
            <a:r>
              <a:rPr lang="en-GB" dirty="0"/>
              <a:t>selecting metrics that use all elements of the CT; focus on independent and complementary scores</a:t>
            </a:r>
          </a:p>
          <a:p>
            <a:pPr lvl="0"/>
            <a:r>
              <a:rPr lang="en-GB" dirty="0"/>
              <a:t>Different kinds of thresholds (strengths and weaknesses); false skill</a:t>
            </a:r>
          </a:p>
          <a:p>
            <a:r>
              <a:rPr lang="en-GB" dirty="0"/>
              <a:t>Strengths and weaknesses of categorical metrics</a:t>
            </a:r>
          </a:p>
          <a:p>
            <a:r>
              <a:rPr lang="en-GB" dirty="0"/>
              <a:t>Double penalty and km-scale modelling</a:t>
            </a:r>
          </a:p>
          <a:p>
            <a:pPr lvl="0"/>
            <a:r>
              <a:rPr lang="en-GB" dirty="0"/>
              <a:t>Multi-categorical contingency tables, Gerrity score.</a:t>
            </a:r>
          </a:p>
          <a:p>
            <a:pPr lvl="0"/>
            <a:r>
              <a:rPr lang="en-GB" dirty="0"/>
              <a:t>Newer scores such as SEEPS that incorporate climatology</a:t>
            </a:r>
          </a:p>
          <a:p>
            <a:pPr lvl="0"/>
            <a:r>
              <a:rPr lang="en-GB" dirty="0"/>
              <a:t>Skill scores: types of reference forecasts (strengths and weaknesses)</a:t>
            </a:r>
          </a:p>
          <a:p>
            <a:pPr lvl="0"/>
            <a:r>
              <a:rPr lang="en-GB" dirty="0"/>
              <a:t>Different observations of the same thing producing conflicting results </a:t>
            </a:r>
          </a:p>
        </p:txBody>
      </p:sp>
      <p:sp>
        <p:nvSpPr>
          <p:cNvPr id="4" name="Title 3">
            <a:extLst>
              <a:ext uri="{FF2B5EF4-FFF2-40B4-BE49-F238E27FC236}">
                <a16:creationId xmlns:a16="http://schemas.microsoft.com/office/drawing/2014/main" id="{C8672ACD-1A9A-47AF-A51A-573B0BB04709}"/>
              </a:ext>
            </a:extLst>
          </p:cNvPr>
          <p:cNvSpPr>
            <a:spLocks noGrp="1"/>
          </p:cNvSpPr>
          <p:nvPr>
            <p:ph type="title"/>
          </p:nvPr>
        </p:nvSpPr>
        <p:spPr/>
        <p:txBody>
          <a:bodyPr/>
          <a:lstStyle/>
          <a:p>
            <a:r>
              <a:rPr lang="en-GB" dirty="0"/>
              <a:t>Topics covered</a:t>
            </a:r>
          </a:p>
        </p:txBody>
      </p:sp>
    </p:spTree>
    <p:extLst>
      <p:ext uri="{BB962C8B-B14F-4D97-AF65-F5344CB8AC3E}">
        <p14:creationId xmlns:p14="http://schemas.microsoft.com/office/powerpoint/2010/main" val="2350919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C35C-8B65-4828-9762-C3B2F5F06424}"/>
              </a:ext>
            </a:extLst>
          </p:cNvPr>
          <p:cNvSpPr>
            <a:spLocks noGrp="1"/>
          </p:cNvSpPr>
          <p:nvPr>
            <p:ph type="ctrTitle"/>
          </p:nvPr>
        </p:nvSpPr>
        <p:spPr>
          <a:xfrm>
            <a:off x="156442" y="601826"/>
            <a:ext cx="8640000" cy="628658"/>
          </a:xfrm>
        </p:spPr>
        <p:txBody>
          <a:bodyPr>
            <a:normAutofit/>
          </a:bodyPr>
          <a:lstStyle/>
          <a:p>
            <a:r>
              <a:rPr lang="en-GB" sz="3200" dirty="0"/>
              <a:t>Practical question:</a:t>
            </a:r>
          </a:p>
        </p:txBody>
      </p:sp>
      <p:pic>
        <p:nvPicPr>
          <p:cNvPr id="4" name="Picture 3">
            <a:extLst>
              <a:ext uri="{FF2B5EF4-FFF2-40B4-BE49-F238E27FC236}">
                <a16:creationId xmlns:a16="http://schemas.microsoft.com/office/drawing/2014/main" id="{5B8DA512-57C3-4000-9E3D-5912637B39B3}"/>
              </a:ext>
            </a:extLst>
          </p:cNvPr>
          <p:cNvPicPr/>
          <p:nvPr/>
        </p:nvPicPr>
        <p:blipFill>
          <a:blip r:embed="rId2"/>
          <a:stretch>
            <a:fillRect/>
          </a:stretch>
        </p:blipFill>
        <p:spPr>
          <a:xfrm>
            <a:off x="4502467" y="680947"/>
            <a:ext cx="4641533" cy="2215991"/>
          </a:xfrm>
          <a:prstGeom prst="rect">
            <a:avLst/>
          </a:prstGeom>
        </p:spPr>
      </p:pic>
      <p:pic>
        <p:nvPicPr>
          <p:cNvPr id="5" name="Picture 4">
            <a:extLst>
              <a:ext uri="{FF2B5EF4-FFF2-40B4-BE49-F238E27FC236}">
                <a16:creationId xmlns:a16="http://schemas.microsoft.com/office/drawing/2014/main" id="{8F95740E-F947-499D-A8B2-E55911F651E7}"/>
              </a:ext>
            </a:extLst>
          </p:cNvPr>
          <p:cNvPicPr/>
          <p:nvPr/>
        </p:nvPicPr>
        <p:blipFill>
          <a:blip r:embed="rId3"/>
          <a:stretch>
            <a:fillRect/>
          </a:stretch>
        </p:blipFill>
        <p:spPr>
          <a:xfrm>
            <a:off x="-2105" y="2925899"/>
            <a:ext cx="4641533" cy="2275523"/>
          </a:xfrm>
          <a:prstGeom prst="rect">
            <a:avLst/>
          </a:prstGeom>
        </p:spPr>
      </p:pic>
      <p:pic>
        <p:nvPicPr>
          <p:cNvPr id="7" name="Picture 6" descr="A picture containing calendar&#10;&#10;Description automatically generated">
            <a:extLst>
              <a:ext uri="{FF2B5EF4-FFF2-40B4-BE49-F238E27FC236}">
                <a16:creationId xmlns:a16="http://schemas.microsoft.com/office/drawing/2014/main" id="{5E42AEEA-6B26-4DE1-A8AF-F28EB17653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6442" y="2954861"/>
            <a:ext cx="4667558" cy="2217600"/>
          </a:xfrm>
          <a:prstGeom prst="rect">
            <a:avLst/>
          </a:prstGeom>
        </p:spPr>
      </p:pic>
      <p:sp>
        <p:nvSpPr>
          <p:cNvPr id="3" name="TextBox 2">
            <a:extLst>
              <a:ext uri="{FF2B5EF4-FFF2-40B4-BE49-F238E27FC236}">
                <a16:creationId xmlns:a16="http://schemas.microsoft.com/office/drawing/2014/main" id="{A0193760-09FD-464E-A91C-B72566389108}"/>
              </a:ext>
            </a:extLst>
          </p:cNvPr>
          <p:cNvSpPr txBox="1"/>
          <p:nvPr/>
        </p:nvSpPr>
        <p:spPr>
          <a:xfrm>
            <a:off x="4026862" y="65396"/>
            <a:ext cx="5166360" cy="600164"/>
          </a:xfrm>
          <a:prstGeom prst="rect">
            <a:avLst/>
          </a:prstGeom>
          <a:noFill/>
        </p:spPr>
        <p:txBody>
          <a:bodyPr wrap="square" rtlCol="0">
            <a:spAutoFit/>
          </a:bodyPr>
          <a:lstStyle/>
          <a:p>
            <a:pPr algn="r"/>
            <a:r>
              <a:rPr lang="en-GB" sz="1100" dirty="0"/>
              <a:t>Scores for the occurrence of any lighting from a 4.4 km model and gridded lightning data over Lake Victoria region for period ~192 day period broken down in space and time.</a:t>
            </a:r>
          </a:p>
        </p:txBody>
      </p:sp>
      <p:sp>
        <p:nvSpPr>
          <p:cNvPr id="6" name="TextBox 5">
            <a:extLst>
              <a:ext uri="{FF2B5EF4-FFF2-40B4-BE49-F238E27FC236}">
                <a16:creationId xmlns:a16="http://schemas.microsoft.com/office/drawing/2014/main" id="{241EFB7B-B8AE-4D2D-A07C-A3C2BCF39C60}"/>
              </a:ext>
            </a:extLst>
          </p:cNvPr>
          <p:cNvSpPr txBox="1"/>
          <p:nvPr/>
        </p:nvSpPr>
        <p:spPr>
          <a:xfrm>
            <a:off x="126516" y="1230484"/>
            <a:ext cx="4384290" cy="1200329"/>
          </a:xfrm>
          <a:prstGeom prst="rect">
            <a:avLst/>
          </a:prstGeom>
          <a:noFill/>
        </p:spPr>
        <p:txBody>
          <a:bodyPr wrap="square" rtlCol="0">
            <a:spAutoFit/>
          </a:bodyPr>
          <a:lstStyle/>
          <a:p>
            <a:r>
              <a:rPr lang="en-GB" sz="1200" dirty="0"/>
              <a:t>1. What sampling effects may come into play when computing scores on a grid? (i.e. a time aggregate at a point)</a:t>
            </a:r>
          </a:p>
          <a:p>
            <a:r>
              <a:rPr lang="en-GB" sz="1200" dirty="0"/>
              <a:t>2. Comparing the SEDI and the POD, would you say the forecast is skilful? </a:t>
            </a:r>
          </a:p>
          <a:p>
            <a:r>
              <a:rPr lang="en-GB" sz="1200" dirty="0"/>
              <a:t>3. If you aggregated the domain and produced a line graph, could this change your interpretation?</a:t>
            </a:r>
          </a:p>
        </p:txBody>
      </p:sp>
    </p:spTree>
    <p:extLst>
      <p:ext uri="{BB962C8B-B14F-4D97-AF65-F5344CB8AC3E}">
        <p14:creationId xmlns:p14="http://schemas.microsoft.com/office/powerpoint/2010/main" val="2946158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C35C-8B65-4828-9762-C3B2F5F06424}"/>
              </a:ext>
            </a:extLst>
          </p:cNvPr>
          <p:cNvSpPr>
            <a:spLocks noGrp="1"/>
          </p:cNvSpPr>
          <p:nvPr>
            <p:ph type="ctrTitle"/>
          </p:nvPr>
        </p:nvSpPr>
        <p:spPr>
          <a:xfrm>
            <a:off x="192527" y="551214"/>
            <a:ext cx="8640000" cy="628658"/>
          </a:xfrm>
        </p:spPr>
        <p:txBody>
          <a:bodyPr>
            <a:normAutofit/>
          </a:bodyPr>
          <a:lstStyle/>
          <a:p>
            <a:r>
              <a:rPr lang="en-GB" sz="3200" dirty="0"/>
              <a:t>Practical question part 2:</a:t>
            </a:r>
          </a:p>
        </p:txBody>
      </p:sp>
      <p:sp>
        <p:nvSpPr>
          <p:cNvPr id="3" name="TextBox 2">
            <a:extLst>
              <a:ext uri="{FF2B5EF4-FFF2-40B4-BE49-F238E27FC236}">
                <a16:creationId xmlns:a16="http://schemas.microsoft.com/office/drawing/2014/main" id="{A0193760-09FD-464E-A91C-B72566389108}"/>
              </a:ext>
            </a:extLst>
          </p:cNvPr>
          <p:cNvSpPr txBox="1"/>
          <p:nvPr/>
        </p:nvSpPr>
        <p:spPr>
          <a:xfrm>
            <a:off x="4026862" y="65396"/>
            <a:ext cx="5166360" cy="600164"/>
          </a:xfrm>
          <a:prstGeom prst="rect">
            <a:avLst/>
          </a:prstGeom>
          <a:noFill/>
        </p:spPr>
        <p:txBody>
          <a:bodyPr wrap="square" rtlCol="0">
            <a:spAutoFit/>
          </a:bodyPr>
          <a:lstStyle/>
          <a:p>
            <a:pPr algn="r"/>
            <a:r>
              <a:rPr lang="en-GB" sz="1100" dirty="0"/>
              <a:t>Scores for the occurrence of any lighting from a 4.4 km model and gridded lightning data over Lake Victoria region for period ~192 day period broken down in space and time.</a:t>
            </a:r>
          </a:p>
        </p:txBody>
      </p:sp>
      <p:sp>
        <p:nvSpPr>
          <p:cNvPr id="6" name="TextBox 5">
            <a:extLst>
              <a:ext uri="{FF2B5EF4-FFF2-40B4-BE49-F238E27FC236}">
                <a16:creationId xmlns:a16="http://schemas.microsoft.com/office/drawing/2014/main" id="{241EFB7B-B8AE-4D2D-A07C-A3C2BCF39C60}"/>
              </a:ext>
            </a:extLst>
          </p:cNvPr>
          <p:cNvSpPr txBox="1"/>
          <p:nvPr/>
        </p:nvSpPr>
        <p:spPr>
          <a:xfrm>
            <a:off x="115012" y="1490313"/>
            <a:ext cx="8419388" cy="830997"/>
          </a:xfrm>
          <a:prstGeom prst="rect">
            <a:avLst/>
          </a:prstGeom>
          <a:noFill/>
        </p:spPr>
        <p:txBody>
          <a:bodyPr wrap="square" rtlCol="0">
            <a:spAutoFit/>
          </a:bodyPr>
          <a:lstStyle/>
          <a:p>
            <a:r>
              <a:rPr lang="en-GB" sz="1200" dirty="0"/>
              <a:t>3. If you aggregated the domain and produced a line graph, could this change your interpretation?</a:t>
            </a:r>
          </a:p>
          <a:p>
            <a:r>
              <a:rPr lang="en-GB" sz="1200" dirty="0"/>
              <a:t>4. What does the partitioning do? Why could this be important more generally?</a:t>
            </a:r>
          </a:p>
          <a:p>
            <a:r>
              <a:rPr lang="en-GB" sz="1200" dirty="0"/>
              <a:t>5. How should scores be aggregated? Why?</a:t>
            </a:r>
          </a:p>
          <a:p>
            <a:endParaRPr lang="en-GB" sz="1200" dirty="0"/>
          </a:p>
        </p:txBody>
      </p:sp>
      <p:pic>
        <p:nvPicPr>
          <p:cNvPr id="8" name="Picture 7">
            <a:extLst>
              <a:ext uri="{FF2B5EF4-FFF2-40B4-BE49-F238E27FC236}">
                <a16:creationId xmlns:a16="http://schemas.microsoft.com/office/drawing/2014/main" id="{22413D49-1BE3-4C3A-9277-79FB3212C6A4}"/>
              </a:ext>
            </a:extLst>
          </p:cNvPr>
          <p:cNvPicPr>
            <a:picLocks noChangeAspect="1"/>
          </p:cNvPicPr>
          <p:nvPr/>
        </p:nvPicPr>
        <p:blipFill>
          <a:blip r:embed="rId2"/>
          <a:stretch>
            <a:fillRect/>
          </a:stretch>
        </p:blipFill>
        <p:spPr>
          <a:xfrm>
            <a:off x="1773936" y="2480022"/>
            <a:ext cx="5596128" cy="2112264"/>
          </a:xfrm>
          <a:prstGeom prst="rect">
            <a:avLst/>
          </a:prstGeom>
        </p:spPr>
      </p:pic>
    </p:spTree>
    <p:extLst>
      <p:ext uri="{BB962C8B-B14F-4D97-AF65-F5344CB8AC3E}">
        <p14:creationId xmlns:p14="http://schemas.microsoft.com/office/powerpoint/2010/main" val="1540602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328781-162A-4046-A7E6-A690F33B6408}"/>
              </a:ext>
            </a:extLst>
          </p:cNvPr>
          <p:cNvSpPr>
            <a:spLocks noGrp="1"/>
          </p:cNvSpPr>
          <p:nvPr>
            <p:ph idx="1"/>
          </p:nvPr>
        </p:nvSpPr>
        <p:spPr>
          <a:xfrm>
            <a:off x="252000" y="2150824"/>
            <a:ext cx="8640000" cy="3060000"/>
          </a:xfrm>
        </p:spPr>
        <p:txBody>
          <a:bodyPr/>
          <a:lstStyle/>
          <a:p>
            <a:pPr>
              <a:spcBef>
                <a:spcPts val="506"/>
              </a:spcBef>
              <a:spcAft>
                <a:spcPts val="169"/>
              </a:spcAft>
            </a:pPr>
            <a:r>
              <a:rPr lang="en-GB" altLang="en-US" sz="1650" b="1" dirty="0"/>
              <a:t>Skill score: measure the forecast accuracy with respect to the accuracy of a reference forecast: positive values = skill; negative values = no skill</a:t>
            </a:r>
          </a:p>
          <a:p>
            <a:pPr>
              <a:spcBef>
                <a:spcPts val="506"/>
              </a:spcBef>
              <a:spcAft>
                <a:spcPts val="169"/>
              </a:spcAft>
            </a:pPr>
            <a:r>
              <a:rPr lang="en-GB" altLang="en-US" sz="1650" dirty="0"/>
              <a:t>Difference between the score and a reference forecast score, normalized by the score obtained for a perfect forecast minus the reference forecast score  </a:t>
            </a:r>
          </a:p>
          <a:p>
            <a:pPr>
              <a:spcBef>
                <a:spcPts val="506"/>
              </a:spcBef>
              <a:spcAft>
                <a:spcPts val="169"/>
              </a:spcAft>
            </a:pPr>
            <a:r>
              <a:rPr lang="en-GB" altLang="en-US" sz="1650" dirty="0"/>
              <a:t>In theory there is no limit to which scores are used to construct a skill score so long as you know what the perfect score is and you can compute a score for your chosen reference forecast. </a:t>
            </a:r>
            <a:endParaRPr lang="en-GB" dirty="0"/>
          </a:p>
        </p:txBody>
      </p:sp>
      <p:sp>
        <p:nvSpPr>
          <p:cNvPr id="24577" name="Rectangle 1">
            <a:extLst>
              <a:ext uri="{FF2B5EF4-FFF2-40B4-BE49-F238E27FC236}">
                <a16:creationId xmlns:a16="http://schemas.microsoft.com/office/drawing/2014/main" id="{81486B5F-E3AF-4D2F-A8B8-498E1F2BDC5A}"/>
              </a:ext>
            </a:extLst>
          </p:cNvPr>
          <p:cNvSpPr>
            <a:spLocks noGrp="1" noChangeArrowheads="1"/>
          </p:cNvSpPr>
          <p:nvPr>
            <p:ph type="title"/>
          </p:nvPr>
        </p:nvSpPr>
        <p:spPr>
          <a:ln/>
        </p:spPr>
        <p:txBody>
          <a:bodyPr vert="horz" lIns="67500" tIns="35100" rIns="67500" bIns="35100" rtlCol="0" anchor="ctr">
            <a:normAutofit fontScale="90000"/>
          </a:bodyPr>
          <a:lstStyle/>
          <a:p>
            <a:pPr>
              <a:buClr>
                <a:srgbClr val="3366CC"/>
              </a:buClr>
              <a:buSzPct val="100000"/>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GB" altLang="en-US" dirty="0"/>
              <a:t>Measuring skill by constructing a skill score </a:t>
            </a:r>
            <a:br>
              <a:rPr lang="en-GB" altLang="en-US" dirty="0"/>
            </a:br>
            <a:endParaRPr lang="en-GB" altLang="en-US" dirty="0"/>
          </a:p>
        </p:txBody>
      </p:sp>
      <p:grpSp>
        <p:nvGrpSpPr>
          <p:cNvPr id="6" name="Group 5">
            <a:extLst>
              <a:ext uri="{FF2B5EF4-FFF2-40B4-BE49-F238E27FC236}">
                <a16:creationId xmlns:a16="http://schemas.microsoft.com/office/drawing/2014/main" id="{8BF61D1C-3719-484D-8BE8-883DA04F5723}"/>
              </a:ext>
            </a:extLst>
          </p:cNvPr>
          <p:cNvGrpSpPr/>
          <p:nvPr/>
        </p:nvGrpSpPr>
        <p:grpSpPr>
          <a:xfrm>
            <a:off x="3263789" y="1173573"/>
            <a:ext cx="2616422" cy="646331"/>
            <a:chOff x="2798969" y="1444788"/>
            <a:chExt cx="2616422" cy="646331"/>
          </a:xfrm>
          <a:solidFill>
            <a:srgbClr val="FFFF00"/>
          </a:solidFill>
        </p:grpSpPr>
        <p:sp>
          <p:nvSpPr>
            <p:cNvPr id="3" name="TextBox 2">
              <a:extLst>
                <a:ext uri="{FF2B5EF4-FFF2-40B4-BE49-F238E27FC236}">
                  <a16:creationId xmlns:a16="http://schemas.microsoft.com/office/drawing/2014/main" id="{74641BD0-3152-40B5-B54A-AF45D82E7C04}"/>
                </a:ext>
              </a:extLst>
            </p:cNvPr>
            <p:cNvSpPr txBox="1"/>
            <p:nvPr/>
          </p:nvSpPr>
          <p:spPr>
            <a:xfrm>
              <a:off x="2798969" y="1444788"/>
              <a:ext cx="2616422" cy="646331"/>
            </a:xfrm>
            <a:prstGeom prst="rect">
              <a:avLst/>
            </a:prstGeom>
            <a:grpFill/>
          </p:spPr>
          <p:txBody>
            <a:bodyPr wrap="none" rtlCol="0">
              <a:spAutoFit/>
            </a:bodyPr>
            <a:lstStyle/>
            <a:p>
              <a:r>
                <a:rPr lang="en-GB" dirty="0"/>
                <a:t>SS = Score – </a:t>
              </a:r>
              <a:r>
                <a:rPr lang="en-GB" dirty="0" err="1"/>
                <a:t>Score</a:t>
              </a:r>
              <a:r>
                <a:rPr lang="en-GB" baseline="-25000" dirty="0" err="1"/>
                <a:t>ref</a:t>
              </a:r>
              <a:endParaRPr lang="en-GB" baseline="-25000" dirty="0"/>
            </a:p>
            <a:p>
              <a:r>
                <a:rPr lang="en-GB" dirty="0"/>
                <a:t>        </a:t>
              </a:r>
              <a:r>
                <a:rPr lang="en-GB" dirty="0" err="1"/>
                <a:t>Score</a:t>
              </a:r>
              <a:r>
                <a:rPr lang="en-GB" baseline="-25000" dirty="0" err="1"/>
                <a:t>perf</a:t>
              </a:r>
              <a:r>
                <a:rPr lang="en-GB" dirty="0"/>
                <a:t> - </a:t>
              </a:r>
              <a:r>
                <a:rPr lang="en-GB" dirty="0" err="1"/>
                <a:t>Score</a:t>
              </a:r>
              <a:r>
                <a:rPr lang="en-GB" baseline="-25000" dirty="0" err="1"/>
                <a:t>ref</a:t>
              </a:r>
              <a:endParaRPr lang="en-GB" dirty="0"/>
            </a:p>
          </p:txBody>
        </p:sp>
        <p:cxnSp>
          <p:nvCxnSpPr>
            <p:cNvPr id="5" name="Straight Connector 4">
              <a:extLst>
                <a:ext uri="{FF2B5EF4-FFF2-40B4-BE49-F238E27FC236}">
                  <a16:creationId xmlns:a16="http://schemas.microsoft.com/office/drawing/2014/main" id="{33656E9D-0B29-49B9-B356-43875105E54D}"/>
                </a:ext>
              </a:extLst>
            </p:cNvPr>
            <p:cNvCxnSpPr/>
            <p:nvPr/>
          </p:nvCxnSpPr>
          <p:spPr>
            <a:xfrm>
              <a:off x="3078480" y="1767954"/>
              <a:ext cx="192024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D1FE81-39DA-46EE-959D-09D37FFE1202}"/>
              </a:ext>
            </a:extLst>
          </p:cNvPr>
          <p:cNvSpPr>
            <a:spLocks noGrp="1"/>
          </p:cNvSpPr>
          <p:nvPr>
            <p:ph idx="1"/>
          </p:nvPr>
        </p:nvSpPr>
        <p:spPr>
          <a:xfrm>
            <a:off x="252000" y="1086380"/>
            <a:ext cx="8640000" cy="3923160"/>
          </a:xfrm>
        </p:spPr>
        <p:txBody>
          <a:bodyPr>
            <a:normAutofit lnSpcReduction="10000"/>
          </a:bodyPr>
          <a:lstStyle/>
          <a:p>
            <a:r>
              <a:rPr lang="en-GB" dirty="0"/>
              <a:t>Thresholds can be highly arbitrary and/or driven by user requirements. If the latter, think about the implications very carefully.</a:t>
            </a:r>
          </a:p>
          <a:p>
            <a:r>
              <a:rPr lang="en-GB" dirty="0"/>
              <a:t>Some rules to consider:</a:t>
            </a:r>
          </a:p>
          <a:p>
            <a:pPr lvl="1"/>
            <a:r>
              <a:rPr lang="en-GB" dirty="0"/>
              <a:t>Choose thresholds that suit the data (what is the underlying distribution?)</a:t>
            </a:r>
          </a:p>
          <a:p>
            <a:pPr lvl="1"/>
            <a:r>
              <a:rPr lang="en-GB" dirty="0"/>
              <a:t>Is there a bias? Choose metrics that are insensitive to the bias or choose to transform your data, e.g. via some form of quantile mapping. In this case the bias </a:t>
            </a:r>
            <a:r>
              <a:rPr lang="en-GB" u="sng" dirty="0"/>
              <a:t>has</a:t>
            </a:r>
            <a:r>
              <a:rPr lang="en-GB" dirty="0"/>
              <a:t> to be monitored separately.</a:t>
            </a:r>
          </a:p>
          <a:p>
            <a:pPr lvl="1"/>
            <a:endParaRPr lang="en-GB" dirty="0"/>
          </a:p>
          <a:p>
            <a:pPr lvl="1"/>
            <a:endParaRPr lang="en-GB" dirty="0"/>
          </a:p>
          <a:p>
            <a:pPr lvl="1"/>
            <a:endParaRPr lang="en-GB" dirty="0"/>
          </a:p>
          <a:p>
            <a:pPr lvl="1"/>
            <a:endParaRPr lang="en-GB" dirty="0"/>
          </a:p>
          <a:p>
            <a:pPr lvl="1"/>
            <a:endParaRPr lang="en-GB" dirty="0"/>
          </a:p>
          <a:p>
            <a:pPr lvl="1"/>
            <a:r>
              <a:rPr lang="en-GB" dirty="0"/>
              <a:t>Use long-term climatological thresholds or climatologically relevant thresholds. This is particularly important when attempting to aggregate over regions so that the thresholds are relevant to each location. </a:t>
            </a:r>
          </a:p>
          <a:p>
            <a:pPr lvl="1"/>
            <a:endParaRPr lang="en-GB" dirty="0"/>
          </a:p>
        </p:txBody>
      </p:sp>
      <p:sp>
        <p:nvSpPr>
          <p:cNvPr id="3" name="Title 2">
            <a:extLst>
              <a:ext uri="{FF2B5EF4-FFF2-40B4-BE49-F238E27FC236}">
                <a16:creationId xmlns:a16="http://schemas.microsoft.com/office/drawing/2014/main" id="{11FC8AFA-BA51-4358-A2AD-ACAFFFFC3E55}"/>
              </a:ext>
            </a:extLst>
          </p:cNvPr>
          <p:cNvSpPr>
            <a:spLocks noGrp="1"/>
          </p:cNvSpPr>
          <p:nvPr>
            <p:ph type="title"/>
          </p:nvPr>
        </p:nvSpPr>
        <p:spPr>
          <a:xfrm>
            <a:off x="198660" y="471140"/>
            <a:ext cx="8640000" cy="576000"/>
          </a:xfrm>
        </p:spPr>
        <p:txBody>
          <a:bodyPr/>
          <a:lstStyle/>
          <a:p>
            <a:r>
              <a:rPr lang="en-GB" dirty="0"/>
              <a:t>Choosing thresholds wisely</a:t>
            </a:r>
          </a:p>
        </p:txBody>
      </p:sp>
      <p:pic>
        <p:nvPicPr>
          <p:cNvPr id="4" name="Picture 3">
            <a:extLst>
              <a:ext uri="{FF2B5EF4-FFF2-40B4-BE49-F238E27FC236}">
                <a16:creationId xmlns:a16="http://schemas.microsoft.com/office/drawing/2014/main" id="{4A93EBF2-9E4F-4AAA-9220-E5993CDE167D}"/>
              </a:ext>
            </a:extLst>
          </p:cNvPr>
          <p:cNvPicPr>
            <a:picLocks noChangeAspect="1"/>
          </p:cNvPicPr>
          <p:nvPr/>
        </p:nvPicPr>
        <p:blipFill>
          <a:blip r:embed="rId2"/>
          <a:stretch>
            <a:fillRect/>
          </a:stretch>
        </p:blipFill>
        <p:spPr>
          <a:xfrm>
            <a:off x="2995612" y="2760348"/>
            <a:ext cx="2937320" cy="1269492"/>
          </a:xfrm>
          <a:prstGeom prst="rect">
            <a:avLst/>
          </a:prstGeom>
        </p:spPr>
      </p:pic>
    </p:spTree>
    <p:extLst>
      <p:ext uri="{BB962C8B-B14F-4D97-AF65-F5344CB8AC3E}">
        <p14:creationId xmlns:p14="http://schemas.microsoft.com/office/powerpoint/2010/main" val="3710516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Shape 613"/>
          <p:cNvSpPr>
            <a:spLocks noGrp="1"/>
          </p:cNvSpPr>
          <p:nvPr>
            <p:ph type="title"/>
          </p:nvPr>
        </p:nvSpPr>
        <p:spPr>
          <a:xfrm>
            <a:off x="252000" y="562580"/>
            <a:ext cx="8640000" cy="576000"/>
          </a:xfrm>
          <a:prstGeom prst="rect">
            <a:avLst/>
          </a:prstGeom>
        </p:spPr>
        <p:txBody>
          <a:bodyPr vert="horz" lIns="35099" tIns="35099" rIns="35099" bIns="35099" rtlCol="0" anchor="ctr">
            <a:normAutofit/>
          </a:bodyPr>
          <a:lstStyle>
            <a:lvl1pPr defTabSz="457200">
              <a:tabLst>
                <a:tab pos="914400" algn="l"/>
                <a:tab pos="1828800" algn="l"/>
                <a:tab pos="2743200" algn="l"/>
                <a:tab pos="3657600" algn="l"/>
                <a:tab pos="4572000" algn="l"/>
                <a:tab pos="5486400" algn="l"/>
                <a:tab pos="6400800" algn="l"/>
                <a:tab pos="7315200" algn="l"/>
                <a:tab pos="8229600" algn="l"/>
                <a:tab pos="9144000" algn="l"/>
                <a:tab pos="10058400" algn="l"/>
              </a:tabLst>
            </a:lvl1pPr>
          </a:lstStyle>
          <a:p>
            <a:r>
              <a:rPr dirty="0"/>
              <a:t>Types of reference</a:t>
            </a:r>
            <a:r>
              <a:rPr lang="en-GB" dirty="0"/>
              <a:t> forecasts</a:t>
            </a:r>
            <a:endParaRPr dirty="0"/>
          </a:p>
        </p:txBody>
      </p:sp>
      <p:graphicFrame>
        <p:nvGraphicFramePr>
          <p:cNvPr id="614" name="Table 614"/>
          <p:cNvGraphicFramePr/>
          <p:nvPr>
            <p:extLst>
              <p:ext uri="{D42A27DB-BD31-4B8C-83A1-F6EECF244321}">
                <p14:modId xmlns:p14="http://schemas.microsoft.com/office/powerpoint/2010/main" val="2514441979"/>
              </p:ext>
            </p:extLst>
          </p:nvPr>
        </p:nvGraphicFramePr>
        <p:xfrm>
          <a:off x="2512074" y="1298600"/>
          <a:ext cx="6535340" cy="3228022"/>
        </p:xfrm>
        <a:graphic>
          <a:graphicData uri="http://schemas.openxmlformats.org/drawingml/2006/table">
            <a:tbl>
              <a:tblPr/>
              <a:tblGrid>
                <a:gridCol w="1545431">
                  <a:extLst>
                    <a:ext uri="{9D8B030D-6E8A-4147-A177-3AD203B41FA5}">
                      <a16:colId xmlns:a16="http://schemas.microsoft.com/office/drawing/2014/main" val="20000"/>
                    </a:ext>
                  </a:extLst>
                </a:gridCol>
                <a:gridCol w="1910953">
                  <a:extLst>
                    <a:ext uri="{9D8B030D-6E8A-4147-A177-3AD203B41FA5}">
                      <a16:colId xmlns:a16="http://schemas.microsoft.com/office/drawing/2014/main" val="20001"/>
                    </a:ext>
                  </a:extLst>
                </a:gridCol>
                <a:gridCol w="3078956">
                  <a:extLst>
                    <a:ext uri="{9D8B030D-6E8A-4147-A177-3AD203B41FA5}">
                      <a16:colId xmlns:a16="http://schemas.microsoft.com/office/drawing/2014/main" val="20002"/>
                    </a:ext>
                  </a:extLst>
                </a:gridCol>
              </a:tblGrid>
              <a:tr h="621506">
                <a:tc>
                  <a:txBody>
                    <a:bodyPr/>
                    <a:lstStyle/>
                    <a:p>
                      <a:pPr algn="l">
                        <a:lnSpc>
                          <a:spcPct val="90000"/>
                        </a:lnSpc>
                        <a:spcBef>
                          <a:spcPts val="700"/>
                        </a:spcBef>
                        <a:defRPr sz="1800">
                          <a:solidFill>
                            <a:srgbClr val="000000"/>
                          </a:solidFill>
                        </a:defRPr>
                      </a:pPr>
                      <a:r>
                        <a:rPr sz="1400" b="1"/>
                        <a:t>Type</a:t>
                      </a:r>
                    </a:p>
                  </a:txBody>
                  <a:tcPr marL="34290" marR="34290" marT="34290" marB="34290" horzOverflow="overflow">
                    <a:lnL w="28575">
                      <a:solidFill>
                        <a:srgbClr val="FFFFFF"/>
                      </a:solidFill>
                    </a:lnL>
                    <a:lnT w="28575">
                      <a:solidFill>
                        <a:srgbClr val="FFFFFF"/>
                      </a:solidFill>
                    </a:lnT>
                    <a:solidFill>
                      <a:srgbClr val="CCFF33">
                        <a:alpha val="50000"/>
                      </a:srgbClr>
                    </a:solidFill>
                  </a:tcPr>
                </a:tc>
                <a:tc>
                  <a:txBody>
                    <a:bodyPr/>
                    <a:lstStyle/>
                    <a:p>
                      <a:pPr algn="l">
                        <a:lnSpc>
                          <a:spcPct val="90000"/>
                        </a:lnSpc>
                        <a:spcBef>
                          <a:spcPts val="700"/>
                        </a:spcBef>
                        <a:defRPr sz="1800">
                          <a:solidFill>
                            <a:srgbClr val="000000"/>
                          </a:solidFill>
                        </a:defRPr>
                      </a:pPr>
                      <a:r>
                        <a:rPr sz="1400" b="1" dirty="0"/>
                        <a:t>Example</a:t>
                      </a:r>
                    </a:p>
                  </a:txBody>
                  <a:tcPr marL="34290" marR="34290" marT="34290" marB="34290" horzOverflow="overflow">
                    <a:lnT w="28575">
                      <a:solidFill>
                        <a:srgbClr val="FFFFFF"/>
                      </a:solidFill>
                    </a:lnT>
                    <a:solidFill>
                      <a:srgbClr val="CCFF33">
                        <a:alpha val="50000"/>
                      </a:srgbClr>
                    </a:solidFill>
                  </a:tcPr>
                </a:tc>
                <a:tc>
                  <a:txBody>
                    <a:bodyPr/>
                    <a:lstStyle/>
                    <a:p>
                      <a:pPr algn="l">
                        <a:lnSpc>
                          <a:spcPct val="90000"/>
                        </a:lnSpc>
                        <a:spcBef>
                          <a:spcPts val="700"/>
                        </a:spcBef>
                        <a:defRPr sz="1800">
                          <a:solidFill>
                            <a:srgbClr val="000000"/>
                          </a:solidFill>
                        </a:defRPr>
                      </a:pPr>
                      <a:r>
                        <a:rPr sz="1400" b="1"/>
                        <a:t>Properties</a:t>
                      </a:r>
                    </a:p>
                  </a:txBody>
                  <a:tcPr marL="34290" marR="34290" marT="34290" marB="34290" horzOverflow="overflow">
                    <a:lnR w="28575">
                      <a:solidFill>
                        <a:srgbClr val="FFFFFF"/>
                      </a:solidFill>
                    </a:lnR>
                    <a:lnT w="28575">
                      <a:solidFill>
                        <a:srgbClr val="FFFFFF"/>
                      </a:solidFill>
                    </a:lnT>
                    <a:solidFill>
                      <a:srgbClr val="CCFF33">
                        <a:alpha val="50000"/>
                      </a:srgbClr>
                    </a:solidFill>
                  </a:tcPr>
                </a:tc>
                <a:extLst>
                  <a:ext uri="{0D108BD9-81ED-4DB2-BD59-A6C34878D82A}">
                    <a16:rowId xmlns:a16="http://schemas.microsoft.com/office/drawing/2014/main" val="10000"/>
                  </a:ext>
                </a:extLst>
              </a:tr>
              <a:tr h="526256">
                <a:tc>
                  <a:txBody>
                    <a:bodyPr/>
                    <a:lstStyle/>
                    <a:p>
                      <a:pPr algn="l">
                        <a:lnSpc>
                          <a:spcPct val="90000"/>
                        </a:lnSpc>
                        <a:spcBef>
                          <a:spcPts val="700"/>
                        </a:spcBef>
                        <a:defRPr sz="1800">
                          <a:solidFill>
                            <a:srgbClr val="000000"/>
                          </a:solidFill>
                        </a:defRPr>
                      </a:pPr>
                      <a:r>
                        <a:rPr sz="1400" b="1" i="1"/>
                        <a:t>Random</a:t>
                      </a:r>
                    </a:p>
                  </a:txBody>
                  <a:tcPr marL="34290" marR="34290" marT="34290" marB="34290" horzOverflow="overflow">
                    <a:lnL w="28575">
                      <a:solidFill>
                        <a:srgbClr val="FFFFFF"/>
                      </a:solidFill>
                    </a:lnL>
                    <a:solidFill>
                      <a:srgbClr val="CCFF33">
                        <a:alpha val="50000"/>
                      </a:srgbClr>
                    </a:solidFill>
                  </a:tcPr>
                </a:tc>
                <a:tc>
                  <a:txBody>
                    <a:bodyPr/>
                    <a:lstStyle/>
                    <a:p>
                      <a:pPr algn="l">
                        <a:lnSpc>
                          <a:spcPct val="90000"/>
                        </a:lnSpc>
                        <a:spcBef>
                          <a:spcPts val="700"/>
                        </a:spcBef>
                        <a:defRPr sz="1800">
                          <a:solidFill>
                            <a:srgbClr val="000000"/>
                          </a:solidFill>
                        </a:defRPr>
                      </a:pPr>
                      <a:r>
                        <a:rPr sz="1400"/>
                        <a:t>Equitable Threat Score</a:t>
                      </a:r>
                    </a:p>
                  </a:txBody>
                  <a:tcPr marL="34290" marR="34290" marT="34290" marB="34290" horzOverflow="overflow">
                    <a:solidFill>
                      <a:srgbClr val="CCFF33">
                        <a:alpha val="50000"/>
                      </a:srgbClr>
                    </a:solidFill>
                  </a:tcPr>
                </a:tc>
                <a:tc>
                  <a:txBody>
                    <a:bodyPr/>
                    <a:lstStyle/>
                    <a:p>
                      <a:pPr algn="l">
                        <a:lnSpc>
                          <a:spcPct val="90000"/>
                        </a:lnSpc>
                        <a:spcBef>
                          <a:spcPts val="600"/>
                        </a:spcBef>
                        <a:buSzPct val="100000"/>
                        <a:buChar char="•"/>
                        <a:defRPr sz="1600">
                          <a:solidFill>
                            <a:srgbClr val="000000"/>
                          </a:solidFill>
                        </a:defRPr>
                      </a:pPr>
                      <a:r>
                        <a:rPr sz="1200"/>
                        <a:t> Well understood statistical benchmark</a:t>
                      </a:r>
                    </a:p>
                    <a:p>
                      <a:pPr algn="l">
                        <a:lnSpc>
                          <a:spcPct val="90000"/>
                        </a:lnSpc>
                        <a:spcBef>
                          <a:spcPts val="600"/>
                        </a:spcBef>
                        <a:buSzPct val="100000"/>
                        <a:buChar char="•"/>
                        <a:defRPr sz="1600">
                          <a:solidFill>
                            <a:srgbClr val="000000"/>
                          </a:solidFill>
                        </a:defRPr>
                      </a:pPr>
                      <a:r>
                        <a:rPr sz="1200"/>
                        <a:t> Not physically meaningful</a:t>
                      </a:r>
                    </a:p>
                  </a:txBody>
                  <a:tcPr marL="34290" marR="34290" marT="34290" marB="34290" horzOverflow="overflow">
                    <a:lnR w="28575">
                      <a:solidFill>
                        <a:srgbClr val="FFFFFF"/>
                      </a:solidFill>
                    </a:lnR>
                    <a:solidFill>
                      <a:srgbClr val="CCFF33">
                        <a:alpha val="50000"/>
                      </a:srgbClr>
                    </a:solidFill>
                  </a:tcPr>
                </a:tc>
                <a:extLst>
                  <a:ext uri="{0D108BD9-81ED-4DB2-BD59-A6C34878D82A}">
                    <a16:rowId xmlns:a16="http://schemas.microsoft.com/office/drawing/2014/main" val="10001"/>
                  </a:ext>
                </a:extLst>
              </a:tr>
              <a:tr h="621506">
                <a:tc>
                  <a:txBody>
                    <a:bodyPr/>
                    <a:lstStyle/>
                    <a:p>
                      <a:pPr algn="l">
                        <a:lnSpc>
                          <a:spcPct val="90000"/>
                        </a:lnSpc>
                        <a:spcBef>
                          <a:spcPts val="700"/>
                        </a:spcBef>
                        <a:defRPr sz="1800">
                          <a:solidFill>
                            <a:srgbClr val="000000"/>
                          </a:solidFill>
                        </a:defRPr>
                      </a:pPr>
                      <a:r>
                        <a:rPr sz="1400" b="1" i="1"/>
                        <a:t>Persistence</a:t>
                      </a:r>
                    </a:p>
                  </a:txBody>
                  <a:tcPr marL="34290" marR="34290" marT="34290" marB="34290" horzOverflow="overflow">
                    <a:lnL w="28575">
                      <a:solidFill>
                        <a:srgbClr val="FFFFFF"/>
                      </a:solidFill>
                    </a:lnL>
                    <a:solidFill>
                      <a:srgbClr val="CCFF33">
                        <a:alpha val="50000"/>
                      </a:srgbClr>
                    </a:solidFill>
                  </a:tcPr>
                </a:tc>
                <a:tc>
                  <a:txBody>
                    <a:bodyPr/>
                    <a:lstStyle/>
                    <a:p>
                      <a:pPr algn="l">
                        <a:lnSpc>
                          <a:spcPct val="90000"/>
                        </a:lnSpc>
                        <a:spcBef>
                          <a:spcPts val="700"/>
                        </a:spcBef>
                        <a:defRPr sz="1800">
                          <a:solidFill>
                            <a:srgbClr val="000000"/>
                          </a:solidFill>
                        </a:defRPr>
                      </a:pPr>
                      <a:r>
                        <a:rPr sz="1400"/>
                        <a:t>Constructed skill score</a:t>
                      </a:r>
                    </a:p>
                  </a:txBody>
                  <a:tcPr marL="34290" marR="34290" marT="34290" marB="34290" horzOverflow="overflow">
                    <a:solidFill>
                      <a:srgbClr val="CCFF33">
                        <a:alpha val="50000"/>
                      </a:srgbClr>
                    </a:solidFill>
                  </a:tcPr>
                </a:tc>
                <a:tc>
                  <a:txBody>
                    <a:bodyPr/>
                    <a:lstStyle/>
                    <a:p>
                      <a:pPr algn="l">
                        <a:lnSpc>
                          <a:spcPct val="90000"/>
                        </a:lnSpc>
                        <a:spcBef>
                          <a:spcPts val="600"/>
                        </a:spcBef>
                        <a:buSzPct val="100000"/>
                        <a:buChar char="•"/>
                        <a:defRPr sz="1600">
                          <a:solidFill>
                            <a:srgbClr val="000000"/>
                          </a:solidFill>
                        </a:defRPr>
                      </a:pPr>
                      <a:r>
                        <a:rPr sz="1200"/>
                        <a:t> Measure of predictability (predictability is low when persistence is a poor forecast)</a:t>
                      </a:r>
                    </a:p>
                    <a:p>
                      <a:pPr algn="l">
                        <a:lnSpc>
                          <a:spcPct val="90000"/>
                        </a:lnSpc>
                        <a:spcBef>
                          <a:spcPts val="600"/>
                        </a:spcBef>
                        <a:buSzPct val="100000"/>
                        <a:buChar char="•"/>
                        <a:defRPr sz="1600">
                          <a:solidFill>
                            <a:srgbClr val="000000"/>
                          </a:solidFill>
                        </a:defRPr>
                      </a:pPr>
                      <a:r>
                        <a:rPr sz="1200"/>
                        <a:t> Show value added by running NWP model</a:t>
                      </a:r>
                    </a:p>
                  </a:txBody>
                  <a:tcPr marL="34290" marR="34290" marT="34290" marB="34290" horzOverflow="overflow">
                    <a:lnR w="28575">
                      <a:solidFill>
                        <a:srgbClr val="FFFFFF"/>
                      </a:solidFill>
                    </a:lnR>
                    <a:solidFill>
                      <a:srgbClr val="CCFF33">
                        <a:alpha val="50000"/>
                      </a:srgbClr>
                    </a:solidFill>
                  </a:tcPr>
                </a:tc>
                <a:extLst>
                  <a:ext uri="{0D108BD9-81ED-4DB2-BD59-A6C34878D82A}">
                    <a16:rowId xmlns:a16="http://schemas.microsoft.com/office/drawing/2014/main" val="10002"/>
                  </a:ext>
                </a:extLst>
              </a:tr>
              <a:tr h="784098">
                <a:tc>
                  <a:txBody>
                    <a:bodyPr/>
                    <a:lstStyle/>
                    <a:p>
                      <a:pPr algn="l">
                        <a:lnSpc>
                          <a:spcPct val="90000"/>
                        </a:lnSpc>
                        <a:spcBef>
                          <a:spcPts val="700"/>
                        </a:spcBef>
                        <a:defRPr sz="1800">
                          <a:solidFill>
                            <a:srgbClr val="000000"/>
                          </a:solidFill>
                        </a:defRPr>
                      </a:pPr>
                      <a:r>
                        <a:rPr sz="1400" b="1" i="1"/>
                        <a:t>Sample climate</a:t>
                      </a:r>
                    </a:p>
                  </a:txBody>
                  <a:tcPr marL="34290" marR="34290" marT="34290" marB="34290" horzOverflow="overflow">
                    <a:lnL w="28575">
                      <a:solidFill>
                        <a:srgbClr val="FFFFFF"/>
                      </a:solidFill>
                    </a:lnL>
                    <a:solidFill>
                      <a:srgbClr val="CCFF33">
                        <a:alpha val="50000"/>
                      </a:srgbClr>
                    </a:solidFill>
                  </a:tcPr>
                </a:tc>
                <a:tc>
                  <a:txBody>
                    <a:bodyPr/>
                    <a:lstStyle/>
                    <a:p>
                      <a:pPr algn="l">
                        <a:lnSpc>
                          <a:spcPct val="90000"/>
                        </a:lnSpc>
                        <a:spcBef>
                          <a:spcPts val="700"/>
                        </a:spcBef>
                        <a:defRPr sz="1800">
                          <a:solidFill>
                            <a:srgbClr val="000000"/>
                          </a:solidFill>
                        </a:defRPr>
                      </a:pPr>
                      <a:r>
                        <a:rPr sz="1400"/>
                        <a:t>Constructed skill score</a:t>
                      </a:r>
                    </a:p>
                  </a:txBody>
                  <a:tcPr marL="34290" marR="34290" marT="34290" marB="34290" horzOverflow="overflow">
                    <a:solidFill>
                      <a:srgbClr val="CCFF33">
                        <a:alpha val="50000"/>
                      </a:srgbClr>
                    </a:solidFill>
                  </a:tcPr>
                </a:tc>
                <a:tc>
                  <a:txBody>
                    <a:bodyPr/>
                    <a:lstStyle/>
                    <a:p>
                      <a:pPr algn="l">
                        <a:lnSpc>
                          <a:spcPct val="90000"/>
                        </a:lnSpc>
                        <a:spcBef>
                          <a:spcPts val="600"/>
                        </a:spcBef>
                        <a:buSzPct val="100000"/>
                        <a:buChar char="•"/>
                        <a:defRPr sz="1600">
                          <a:solidFill>
                            <a:srgbClr val="000000"/>
                          </a:solidFill>
                        </a:defRPr>
                      </a:pPr>
                      <a:r>
                        <a:rPr sz="1200"/>
                        <a:t> One step further removed than persistence, i.e. smoothed</a:t>
                      </a:r>
                    </a:p>
                    <a:p>
                      <a:pPr algn="l">
                        <a:lnSpc>
                          <a:spcPct val="90000"/>
                        </a:lnSpc>
                        <a:spcBef>
                          <a:spcPts val="600"/>
                        </a:spcBef>
                        <a:buSzPct val="100000"/>
                        <a:buChar char="•"/>
                        <a:defRPr sz="1600">
                          <a:solidFill>
                            <a:srgbClr val="000000"/>
                          </a:solidFill>
                        </a:defRPr>
                      </a:pPr>
                      <a:r>
                        <a:rPr sz="1200"/>
                        <a:t> Retains predictability element due to regime dependence</a:t>
                      </a:r>
                    </a:p>
                  </a:txBody>
                  <a:tcPr marL="34290" marR="34290" marT="34290" marB="34290" horzOverflow="overflow">
                    <a:lnR w="28575">
                      <a:solidFill>
                        <a:srgbClr val="FFFFFF"/>
                      </a:solidFill>
                    </a:lnR>
                    <a:solidFill>
                      <a:srgbClr val="CCFF33">
                        <a:alpha val="50000"/>
                      </a:srgbClr>
                    </a:solidFill>
                  </a:tcPr>
                </a:tc>
                <a:extLst>
                  <a:ext uri="{0D108BD9-81ED-4DB2-BD59-A6C34878D82A}">
                    <a16:rowId xmlns:a16="http://schemas.microsoft.com/office/drawing/2014/main" val="10003"/>
                  </a:ext>
                </a:extLst>
              </a:tr>
              <a:tr h="621506">
                <a:tc>
                  <a:txBody>
                    <a:bodyPr/>
                    <a:lstStyle/>
                    <a:p>
                      <a:pPr algn="l">
                        <a:lnSpc>
                          <a:spcPct val="90000"/>
                        </a:lnSpc>
                        <a:spcBef>
                          <a:spcPts val="700"/>
                        </a:spcBef>
                        <a:defRPr sz="1800">
                          <a:solidFill>
                            <a:srgbClr val="000000"/>
                          </a:solidFill>
                        </a:defRPr>
                      </a:pPr>
                      <a:r>
                        <a:rPr sz="1400" b="1" i="1"/>
                        <a:t>Long-term climatology</a:t>
                      </a:r>
                    </a:p>
                  </a:txBody>
                  <a:tcPr marL="34290" marR="34290" marT="34290" marB="34290" horzOverflow="overflow">
                    <a:lnL w="28575">
                      <a:solidFill>
                        <a:srgbClr val="FFFFFF"/>
                      </a:solidFill>
                    </a:lnL>
                    <a:lnB w="28575">
                      <a:solidFill>
                        <a:srgbClr val="FFFFFF"/>
                      </a:solidFill>
                    </a:lnB>
                    <a:solidFill>
                      <a:srgbClr val="CCFF33">
                        <a:alpha val="50000"/>
                      </a:srgbClr>
                    </a:solidFill>
                  </a:tcPr>
                </a:tc>
                <a:tc>
                  <a:txBody>
                    <a:bodyPr/>
                    <a:lstStyle/>
                    <a:p>
                      <a:pPr algn="l">
                        <a:lnSpc>
                          <a:spcPct val="90000"/>
                        </a:lnSpc>
                        <a:spcBef>
                          <a:spcPts val="700"/>
                        </a:spcBef>
                        <a:defRPr sz="1800">
                          <a:solidFill>
                            <a:srgbClr val="000000"/>
                          </a:solidFill>
                        </a:defRPr>
                      </a:pPr>
                      <a:r>
                        <a:rPr sz="1400"/>
                        <a:t>Constructed skill score, extremes</a:t>
                      </a:r>
                    </a:p>
                  </a:txBody>
                  <a:tcPr marL="34290" marR="34290" marT="34290" marB="34290" horzOverflow="overflow">
                    <a:lnB w="28575">
                      <a:solidFill>
                        <a:srgbClr val="FFFFFF"/>
                      </a:solidFill>
                    </a:lnB>
                    <a:solidFill>
                      <a:srgbClr val="CCFF33">
                        <a:alpha val="50000"/>
                      </a:srgbClr>
                    </a:solidFill>
                  </a:tcPr>
                </a:tc>
                <a:tc>
                  <a:txBody>
                    <a:bodyPr/>
                    <a:lstStyle/>
                    <a:p>
                      <a:pPr algn="l">
                        <a:lnSpc>
                          <a:spcPct val="90000"/>
                        </a:lnSpc>
                        <a:spcBef>
                          <a:spcPts val="600"/>
                        </a:spcBef>
                        <a:buSzPct val="100000"/>
                        <a:buChar char="•"/>
                        <a:defRPr sz="1600">
                          <a:solidFill>
                            <a:srgbClr val="000000"/>
                          </a:solidFill>
                        </a:defRPr>
                      </a:pPr>
                      <a:r>
                        <a:rPr sz="1200" dirty="0"/>
                        <a:t> Easiest reference to beat, smoothest</a:t>
                      </a:r>
                    </a:p>
                    <a:p>
                      <a:pPr algn="l">
                        <a:lnSpc>
                          <a:spcPct val="90000"/>
                        </a:lnSpc>
                        <a:spcBef>
                          <a:spcPts val="600"/>
                        </a:spcBef>
                        <a:buSzPct val="100000"/>
                        <a:buChar char="•"/>
                        <a:defRPr sz="1600">
                          <a:solidFill>
                            <a:srgbClr val="000000"/>
                          </a:solidFill>
                        </a:defRPr>
                      </a:pPr>
                      <a:r>
                        <a:rPr sz="1200" dirty="0"/>
                        <a:t> Care required </a:t>
                      </a:r>
                      <a:r>
                        <a:rPr sz="1200" dirty="0" err="1"/>
                        <a:t>i.t.o</a:t>
                      </a:r>
                      <a:r>
                        <a:rPr sz="1200" dirty="0"/>
                        <a:t>. representativeness, pooling issues, climate change trends</a:t>
                      </a:r>
                    </a:p>
                  </a:txBody>
                  <a:tcPr marL="34290" marR="34290" marT="34290" marB="34290" horzOverflow="overflow">
                    <a:lnR w="28575">
                      <a:solidFill>
                        <a:srgbClr val="FFFFFF"/>
                      </a:solidFill>
                    </a:lnR>
                    <a:lnB w="28575">
                      <a:solidFill>
                        <a:srgbClr val="FFFFFF"/>
                      </a:solidFill>
                    </a:lnB>
                    <a:solidFill>
                      <a:srgbClr val="CCFF33">
                        <a:alpha val="50000"/>
                      </a:srgbClr>
                    </a:solidFill>
                  </a:tcPr>
                </a:tc>
                <a:extLst>
                  <a:ext uri="{0D108BD9-81ED-4DB2-BD59-A6C34878D82A}">
                    <a16:rowId xmlns:a16="http://schemas.microsoft.com/office/drawing/2014/main" val="10004"/>
                  </a:ext>
                </a:extLst>
              </a:tr>
            </a:tbl>
          </a:graphicData>
        </a:graphic>
      </p:graphicFrame>
      <p:sp>
        <p:nvSpPr>
          <p:cNvPr id="4" name="TextBox 3">
            <a:extLst>
              <a:ext uri="{FF2B5EF4-FFF2-40B4-BE49-F238E27FC236}">
                <a16:creationId xmlns:a16="http://schemas.microsoft.com/office/drawing/2014/main" id="{BB0003CA-413D-4E0E-A698-232F0C69E15A}"/>
              </a:ext>
            </a:extLst>
          </p:cNvPr>
          <p:cNvSpPr txBox="1"/>
          <p:nvPr/>
        </p:nvSpPr>
        <p:spPr>
          <a:xfrm>
            <a:off x="252000" y="1226820"/>
            <a:ext cx="2133600" cy="1569660"/>
          </a:xfrm>
          <a:prstGeom prst="rect">
            <a:avLst/>
          </a:prstGeom>
          <a:noFill/>
        </p:spPr>
        <p:txBody>
          <a:bodyPr wrap="square" rtlCol="0">
            <a:spAutoFit/>
          </a:bodyPr>
          <a:lstStyle/>
          <a:p>
            <a:r>
              <a:rPr lang="en-GB" sz="1600" dirty="0"/>
              <a:t>To measure skill you need to compare to something, that can be considered a forecast for the observed event. </a:t>
            </a:r>
          </a:p>
        </p:txBody>
      </p:sp>
      <p:sp>
        <p:nvSpPr>
          <p:cNvPr id="5" name="TextBox 4">
            <a:extLst>
              <a:ext uri="{FF2B5EF4-FFF2-40B4-BE49-F238E27FC236}">
                <a16:creationId xmlns:a16="http://schemas.microsoft.com/office/drawing/2014/main" id="{A4CEDC3D-5005-4D66-B7AC-0D9F337560A1}"/>
              </a:ext>
            </a:extLst>
          </p:cNvPr>
          <p:cNvSpPr txBox="1"/>
          <p:nvPr/>
        </p:nvSpPr>
        <p:spPr>
          <a:xfrm>
            <a:off x="2598420" y="3390900"/>
            <a:ext cx="1069524" cy="307777"/>
          </a:xfrm>
          <a:prstGeom prst="rect">
            <a:avLst/>
          </a:prstGeom>
          <a:solidFill>
            <a:srgbClr val="FFFF00"/>
          </a:solidFill>
        </p:spPr>
        <p:txBody>
          <a:bodyPr wrap="none" rtlCol="0">
            <a:spAutoFit/>
          </a:bodyPr>
          <a:lstStyle/>
          <a:p>
            <a:r>
              <a:rPr lang="en-GB" sz="1400" dirty="0"/>
              <a:t>a posteriori</a:t>
            </a:r>
          </a:p>
        </p:txBody>
      </p:sp>
      <p:sp>
        <p:nvSpPr>
          <p:cNvPr id="11" name="TextBox 10">
            <a:extLst>
              <a:ext uri="{FF2B5EF4-FFF2-40B4-BE49-F238E27FC236}">
                <a16:creationId xmlns:a16="http://schemas.microsoft.com/office/drawing/2014/main" id="{B4846623-E920-486C-8A9F-A33F8A03ABE4}"/>
              </a:ext>
            </a:extLst>
          </p:cNvPr>
          <p:cNvSpPr txBox="1"/>
          <p:nvPr/>
        </p:nvSpPr>
        <p:spPr>
          <a:xfrm>
            <a:off x="3302299" y="4368973"/>
            <a:ext cx="731290" cy="307777"/>
          </a:xfrm>
          <a:prstGeom prst="rect">
            <a:avLst/>
          </a:prstGeom>
          <a:solidFill>
            <a:srgbClr val="FFFF00"/>
          </a:solidFill>
        </p:spPr>
        <p:txBody>
          <a:bodyPr wrap="none" rtlCol="0">
            <a:spAutoFit/>
          </a:bodyPr>
          <a:lstStyle/>
          <a:p>
            <a:r>
              <a:rPr lang="en-GB" sz="1400" dirty="0"/>
              <a:t>a priori</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660" y="1540380"/>
            <a:ext cx="8892000" cy="3060000"/>
          </a:xfrm>
        </p:spPr>
        <p:txBody>
          <a:bodyPr>
            <a:normAutofit fontScale="92500"/>
          </a:bodyPr>
          <a:lstStyle/>
          <a:p>
            <a:r>
              <a:rPr lang="en-GB" dirty="0">
                <a:solidFill>
                  <a:srgbClr val="FF0000"/>
                </a:solidFill>
              </a:rPr>
              <a:t>Equitability (or at least asymptotic equitability is important.</a:t>
            </a:r>
          </a:p>
          <a:p>
            <a:r>
              <a:rPr lang="en-GB" dirty="0"/>
              <a:t>These can become extremely technical and there can be many pitfalls, i.e. proceed with caution.</a:t>
            </a:r>
          </a:p>
          <a:p>
            <a:r>
              <a:rPr lang="en-GB" dirty="0">
                <a:solidFill>
                  <a:srgbClr val="FF0000"/>
                </a:solidFill>
              </a:rPr>
              <a:t>Most commonly created from splitting continuous variable at multiple thresholds</a:t>
            </a:r>
          </a:p>
          <a:p>
            <a:pPr lvl="1"/>
            <a:r>
              <a:rPr lang="en-GB" dirty="0"/>
              <a:t>6-hour precip: 0.5, 1, 4 millimetres</a:t>
            </a:r>
          </a:p>
          <a:p>
            <a:pPr lvl="1"/>
            <a:r>
              <a:rPr lang="en-GB" dirty="0"/>
              <a:t>Total cloud amount: clear, partly cloudy, cloudy (defined by some bounds)</a:t>
            </a:r>
          </a:p>
          <a:p>
            <a:pPr lvl="1"/>
            <a:r>
              <a:rPr lang="en-GB" dirty="0"/>
              <a:t>Visibility 200, 1000, 4000 metres</a:t>
            </a:r>
          </a:p>
          <a:p>
            <a:r>
              <a:rPr lang="en-GB" dirty="0">
                <a:solidFill>
                  <a:srgbClr val="FF0000"/>
                </a:solidFill>
              </a:rPr>
              <a:t>Most often analysed as a set of 2×2 tables by dichotomizing at each threshold in turn</a:t>
            </a:r>
          </a:p>
          <a:p>
            <a:pPr lvl="1">
              <a:buNone/>
            </a:pPr>
            <a:r>
              <a:rPr lang="en-GB" dirty="0"/>
              <a:t>–	Giving three 2×2 tables in each of above case</a:t>
            </a:r>
          </a:p>
          <a:p>
            <a:pPr lvl="1">
              <a:buNone/>
            </a:pPr>
            <a:endParaRPr lang="en-GB" dirty="0"/>
          </a:p>
        </p:txBody>
      </p:sp>
      <p:sp>
        <p:nvSpPr>
          <p:cNvPr id="2" name="Title 1"/>
          <p:cNvSpPr>
            <a:spLocks noGrp="1"/>
          </p:cNvSpPr>
          <p:nvPr>
            <p:ph type="title"/>
          </p:nvPr>
        </p:nvSpPr>
        <p:spPr/>
        <p:txBody>
          <a:bodyPr/>
          <a:lstStyle/>
          <a:p>
            <a:r>
              <a:rPr lang="en-GB" dirty="0"/>
              <a:t>Multi-category events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482E75CA-ED75-4D8C-A55B-253943B398F2}"/>
              </a:ext>
            </a:extLst>
          </p:cNvPr>
          <p:cNvSpPr>
            <a:spLocks noGrp="1" noChangeArrowheads="1"/>
          </p:cNvSpPr>
          <p:nvPr>
            <p:ph type="title"/>
          </p:nvPr>
        </p:nvSpPr>
        <p:spPr>
          <a:xfrm>
            <a:off x="251405" y="320410"/>
            <a:ext cx="8640000" cy="576000"/>
          </a:xfrm>
        </p:spPr>
        <p:txBody>
          <a:bodyPr>
            <a:normAutofit/>
          </a:bodyPr>
          <a:lstStyle/>
          <a:p>
            <a:r>
              <a:rPr lang="en-US" altLang="en-US" sz="2800" dirty="0"/>
              <a:t>Multi-category events</a:t>
            </a:r>
            <a:endParaRPr lang="en-US" altLang="en-US" sz="4400" dirty="0"/>
          </a:p>
        </p:txBody>
      </p:sp>
      <p:pic>
        <p:nvPicPr>
          <p:cNvPr id="93187" name="Picture 3">
            <a:extLst>
              <a:ext uri="{FF2B5EF4-FFF2-40B4-BE49-F238E27FC236}">
                <a16:creationId xmlns:a16="http://schemas.microsoft.com/office/drawing/2014/main" id="{724BAB9E-3610-47C0-9F5A-C20CD4F53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791" y="983209"/>
            <a:ext cx="7821835" cy="1993106"/>
          </a:xfrm>
          <a:prstGeom prst="rect">
            <a:avLst/>
          </a:prstGeom>
          <a:noFill/>
          <a:extLst>
            <a:ext uri="{909E8E84-426E-40DD-AFC4-6F175D3DCCD1}">
              <a14:hiddenFill xmlns:a14="http://schemas.microsoft.com/office/drawing/2010/main">
                <a:solidFill>
                  <a:srgbClr val="FFFFFF"/>
                </a:solidFill>
              </a14:hiddenFill>
            </a:ext>
          </a:extLst>
        </p:spPr>
      </p:pic>
      <p:sp>
        <p:nvSpPr>
          <p:cNvPr id="93188" name="Rectangle 4">
            <a:extLst>
              <a:ext uri="{FF2B5EF4-FFF2-40B4-BE49-F238E27FC236}">
                <a16:creationId xmlns:a16="http://schemas.microsoft.com/office/drawing/2014/main" id="{D9AE8BDE-F8A2-4C4E-86A4-F4B917562A02}"/>
              </a:ext>
            </a:extLst>
          </p:cNvPr>
          <p:cNvSpPr>
            <a:spLocks noChangeArrowheads="1"/>
          </p:cNvSpPr>
          <p:nvPr/>
        </p:nvSpPr>
        <p:spPr bwMode="auto">
          <a:xfrm>
            <a:off x="1558400" y="3147060"/>
            <a:ext cx="6026009"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ClrTx/>
              <a:buSzTx/>
              <a:buFontTx/>
              <a:buNone/>
            </a:pPr>
            <a:r>
              <a:rPr lang="en-US" altLang="en-US" sz="1200" dirty="0">
                <a:ea typeface="ＭＳ Ｐゴシック" panose="020B0600070205080204" pitchFamily="34" charset="-128"/>
              </a:rPr>
              <a:t>Generalized version of HSS and PSS - measure of</a:t>
            </a:r>
            <a:r>
              <a:rPr lang="en-US" altLang="en-US" dirty="0">
                <a:ea typeface="ＭＳ Ｐゴシック" panose="020B0600070205080204" pitchFamily="34" charset="-128"/>
              </a:rPr>
              <a:t> </a:t>
            </a:r>
            <a:r>
              <a:rPr lang="en-US" altLang="en-US" sz="1200" dirty="0">
                <a:ea typeface="ＭＳ Ｐゴシック" panose="020B0600070205080204" pitchFamily="34" charset="-128"/>
              </a:rPr>
              <a:t>improvement over random forecast</a:t>
            </a:r>
            <a:endParaRPr lang="en-US" altLang="en-US" dirty="0">
              <a:ea typeface="ＭＳ Ｐゴシック" panose="020B0600070205080204" pitchFamily="34" charset="-128"/>
            </a:endParaRPr>
          </a:p>
        </p:txBody>
      </p:sp>
      <p:graphicFrame>
        <p:nvGraphicFramePr>
          <p:cNvPr id="93190" name="Object 6">
            <a:extLst>
              <a:ext uri="{FF2B5EF4-FFF2-40B4-BE49-F238E27FC236}">
                <a16:creationId xmlns:a16="http://schemas.microsoft.com/office/drawing/2014/main" id="{1DC14178-C095-45A3-8CE6-4808F0E426A8}"/>
              </a:ext>
            </a:extLst>
          </p:cNvPr>
          <p:cNvGraphicFramePr>
            <a:graphicFrameLocks noChangeAspect="1"/>
          </p:cNvGraphicFramePr>
          <p:nvPr>
            <p:extLst>
              <p:ext uri="{D42A27DB-BD31-4B8C-83A1-F6EECF244321}">
                <p14:modId xmlns:p14="http://schemas.microsoft.com/office/powerpoint/2010/main" val="4045663723"/>
              </p:ext>
            </p:extLst>
          </p:nvPr>
        </p:nvGraphicFramePr>
        <p:xfrm>
          <a:off x="1428750" y="3725237"/>
          <a:ext cx="2686050" cy="684610"/>
        </p:xfrm>
        <a:graphic>
          <a:graphicData uri="http://schemas.openxmlformats.org/presentationml/2006/ole">
            <mc:AlternateContent xmlns:mc="http://schemas.openxmlformats.org/markup-compatibility/2006">
              <mc:Choice xmlns:v="urn:schemas-microsoft-com:vml" Requires="v">
                <p:oleObj spid="_x0000_s1026" name="Equation" r:id="rId5" imgW="2387520" imgH="609480" progId="Equation.3">
                  <p:embed/>
                </p:oleObj>
              </mc:Choice>
              <mc:Fallback>
                <p:oleObj name="Equation" r:id="rId5" imgW="2387520" imgH="609480" progId="Equation.3">
                  <p:embed/>
                  <p:pic>
                    <p:nvPicPr>
                      <p:cNvPr id="93190" name="Object 6">
                        <a:extLst>
                          <a:ext uri="{FF2B5EF4-FFF2-40B4-BE49-F238E27FC236}">
                            <a16:creationId xmlns:a16="http://schemas.microsoft.com/office/drawing/2014/main" id="{1DC14178-C095-45A3-8CE6-4808F0E426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50" y="3725237"/>
                        <a:ext cx="2686050" cy="684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191" name="Object 7">
            <a:extLst>
              <a:ext uri="{FF2B5EF4-FFF2-40B4-BE49-F238E27FC236}">
                <a16:creationId xmlns:a16="http://schemas.microsoft.com/office/drawing/2014/main" id="{851B87FA-C92A-4873-9B9A-83CAD825DBF5}"/>
              </a:ext>
            </a:extLst>
          </p:cNvPr>
          <p:cNvGraphicFramePr>
            <a:graphicFrameLocks noChangeAspect="1"/>
          </p:cNvGraphicFramePr>
          <p:nvPr>
            <p:extLst>
              <p:ext uri="{D42A27DB-BD31-4B8C-83A1-F6EECF244321}">
                <p14:modId xmlns:p14="http://schemas.microsoft.com/office/powerpoint/2010/main" val="2816189723"/>
              </p:ext>
            </p:extLst>
          </p:nvPr>
        </p:nvGraphicFramePr>
        <p:xfrm>
          <a:off x="4768709" y="3657601"/>
          <a:ext cx="2686050" cy="689372"/>
        </p:xfrm>
        <a:graphic>
          <a:graphicData uri="http://schemas.openxmlformats.org/presentationml/2006/ole">
            <mc:AlternateContent xmlns:mc="http://schemas.openxmlformats.org/markup-compatibility/2006">
              <mc:Choice xmlns:v="urn:schemas-microsoft-com:vml" Requires="v">
                <p:oleObj spid="_x0000_s1027" name="Equation" r:id="rId7" imgW="2374560" imgH="609480" progId="Equation.3">
                  <p:embed/>
                </p:oleObj>
              </mc:Choice>
              <mc:Fallback>
                <p:oleObj name="Equation" r:id="rId7" imgW="2374560" imgH="609480" progId="Equation.3">
                  <p:embed/>
                  <p:pic>
                    <p:nvPicPr>
                      <p:cNvPr id="93191" name="Object 7">
                        <a:extLst>
                          <a:ext uri="{FF2B5EF4-FFF2-40B4-BE49-F238E27FC236}">
                            <a16:creationId xmlns:a16="http://schemas.microsoft.com/office/drawing/2014/main" id="{851B87FA-C92A-4873-9B9A-83CAD825DB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8709" y="3657601"/>
                        <a:ext cx="2686050" cy="6893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spcBef>
                <a:spcPts val="450"/>
              </a:spcBef>
              <a:spcAft>
                <a:spcPts val="450"/>
              </a:spcAft>
            </a:pPr>
            <a:r>
              <a:rPr lang="en-GB" dirty="0"/>
              <a:t>For </a:t>
            </a:r>
            <a:r>
              <a:rPr lang="en-GB" b="1" dirty="0">
                <a:solidFill>
                  <a:srgbClr val="FF0000"/>
                </a:solidFill>
              </a:rPr>
              <a:t>ordered</a:t>
            </a:r>
            <a:r>
              <a:rPr lang="en-GB" dirty="0"/>
              <a:t> categories (as formed by splitting continuous variables), most common is the </a:t>
            </a:r>
            <a:r>
              <a:rPr lang="en-GB" b="1" dirty="0" err="1">
                <a:solidFill>
                  <a:srgbClr val="FF0000"/>
                </a:solidFill>
              </a:rPr>
              <a:t>Gerrity</a:t>
            </a:r>
            <a:r>
              <a:rPr lang="en-GB" b="1" dirty="0">
                <a:solidFill>
                  <a:srgbClr val="FF0000"/>
                </a:solidFill>
              </a:rPr>
              <a:t> score</a:t>
            </a:r>
          </a:p>
          <a:p>
            <a:pPr>
              <a:spcBef>
                <a:spcPts val="450"/>
              </a:spcBef>
              <a:spcAft>
                <a:spcPts val="450"/>
              </a:spcAft>
            </a:pPr>
            <a:r>
              <a:rPr lang="en-GB" b="1" dirty="0">
                <a:solidFill>
                  <a:srgbClr val="FF0000"/>
                </a:solidFill>
              </a:rPr>
              <a:t>LEPSCAT</a:t>
            </a:r>
            <a:r>
              <a:rPr lang="en-GB" dirty="0">
                <a:solidFill>
                  <a:schemeClr val="bg1"/>
                </a:solidFill>
              </a:rPr>
              <a:t> </a:t>
            </a:r>
            <a:r>
              <a:rPr lang="en-GB" dirty="0">
                <a:solidFill>
                  <a:schemeClr val="tx1"/>
                </a:solidFill>
              </a:rPr>
              <a:t>is an alternative</a:t>
            </a:r>
          </a:p>
          <a:p>
            <a:pPr lvl="1">
              <a:spcBef>
                <a:spcPts val="450"/>
              </a:spcBef>
              <a:spcAft>
                <a:spcPts val="450"/>
              </a:spcAft>
            </a:pPr>
            <a:r>
              <a:rPr lang="en-GB" dirty="0">
                <a:solidFill>
                  <a:schemeClr val="tx1"/>
                </a:solidFill>
              </a:rPr>
              <a:t>But less sensitive to skill trends and more vulnerable to </a:t>
            </a:r>
            <a:r>
              <a:rPr lang="en-GB" i="1" dirty="0"/>
              <a:t>hedging</a:t>
            </a:r>
          </a:p>
          <a:p>
            <a:pPr>
              <a:spcBef>
                <a:spcPts val="450"/>
              </a:spcBef>
              <a:spcAft>
                <a:spcPts val="450"/>
              </a:spcAft>
            </a:pPr>
            <a:r>
              <a:rPr lang="en-GB" b="1" dirty="0">
                <a:solidFill>
                  <a:srgbClr val="FF0000"/>
                </a:solidFill>
              </a:rPr>
              <a:t>SEEPS </a:t>
            </a:r>
            <a:r>
              <a:rPr lang="en-GB" sz="1500" b="1" dirty="0">
                <a:solidFill>
                  <a:srgbClr val="FF0000"/>
                </a:solidFill>
              </a:rPr>
              <a:t>(Stable Equitable Error in Probability Space)</a:t>
            </a:r>
            <a:r>
              <a:rPr lang="en-GB" b="1" dirty="0">
                <a:solidFill>
                  <a:srgbClr val="FF0000"/>
                </a:solidFill>
              </a:rPr>
              <a:t> </a:t>
            </a:r>
            <a:r>
              <a:rPr lang="en-GB" dirty="0">
                <a:solidFill>
                  <a:schemeClr val="tx1"/>
                </a:solidFill>
              </a:rPr>
              <a:t>often preferable for </a:t>
            </a:r>
            <a:r>
              <a:rPr lang="en-GB" i="1" dirty="0">
                <a:solidFill>
                  <a:schemeClr val="tx1"/>
                </a:solidFill>
              </a:rPr>
              <a:t>three</a:t>
            </a:r>
            <a:r>
              <a:rPr lang="en-GB" dirty="0">
                <a:solidFill>
                  <a:schemeClr val="tx1"/>
                </a:solidFill>
              </a:rPr>
              <a:t> ordered categories (but can be extended to more)</a:t>
            </a:r>
          </a:p>
          <a:p>
            <a:pPr lvl="1">
              <a:spcBef>
                <a:spcPts val="450"/>
              </a:spcBef>
              <a:spcAft>
                <a:spcPts val="450"/>
              </a:spcAft>
            </a:pPr>
            <a:r>
              <a:rPr lang="en-GB" dirty="0">
                <a:solidFill>
                  <a:schemeClr val="tx1"/>
                </a:solidFill>
              </a:rPr>
              <a:t>Sensitive to trends in forecast skill</a:t>
            </a:r>
          </a:p>
          <a:p>
            <a:pPr lvl="1">
              <a:spcBef>
                <a:spcPts val="450"/>
              </a:spcBef>
              <a:spcAft>
                <a:spcPts val="450"/>
              </a:spcAft>
            </a:pPr>
            <a:r>
              <a:rPr lang="en-GB" dirty="0">
                <a:solidFill>
                  <a:schemeClr val="tx1"/>
                </a:solidFill>
              </a:rPr>
              <a:t>Designed for precipitation </a:t>
            </a:r>
            <a:r>
              <a:rPr lang="en-GB" dirty="0"/>
              <a:t>but there is no reason why it can’t be used for other quantities provided a climatology can be computed.</a:t>
            </a:r>
            <a:endParaRPr lang="en-GB" dirty="0">
              <a:solidFill>
                <a:schemeClr val="tx1"/>
              </a:solidFill>
            </a:endParaRPr>
          </a:p>
          <a:p>
            <a:pPr lvl="1">
              <a:spcBef>
                <a:spcPts val="450"/>
              </a:spcBef>
              <a:spcAft>
                <a:spcPts val="450"/>
              </a:spcAft>
            </a:pPr>
            <a:endParaRPr lang="en-GB" sz="900" dirty="0">
              <a:solidFill>
                <a:schemeClr val="bg1"/>
              </a:solidFill>
            </a:endParaRPr>
          </a:p>
        </p:txBody>
      </p:sp>
      <p:sp>
        <p:nvSpPr>
          <p:cNvPr id="2" name="Title 1"/>
          <p:cNvSpPr>
            <a:spLocks noGrp="1"/>
          </p:cNvSpPr>
          <p:nvPr>
            <p:ph type="title"/>
          </p:nvPr>
        </p:nvSpPr>
        <p:spPr>
          <a:xfrm>
            <a:off x="252000" y="776764"/>
            <a:ext cx="8640000" cy="576000"/>
          </a:xfrm>
        </p:spPr>
        <p:txBody>
          <a:bodyPr>
            <a:normAutofit/>
          </a:bodyPr>
          <a:lstStyle/>
          <a:p>
            <a:r>
              <a:rPr lang="en-GB" dirty="0"/>
              <a:t>Multi-category events: single overall scores</a:t>
            </a:r>
          </a:p>
        </p:txBody>
      </p:sp>
      <p:sp>
        <p:nvSpPr>
          <p:cNvPr id="4" name="TextBox 3">
            <a:extLst>
              <a:ext uri="{FF2B5EF4-FFF2-40B4-BE49-F238E27FC236}">
                <a16:creationId xmlns:a16="http://schemas.microsoft.com/office/drawing/2014/main" id="{5683B557-5B79-4AEB-BC55-6EFBD3B7EAD5}"/>
              </a:ext>
            </a:extLst>
          </p:cNvPr>
          <p:cNvSpPr txBox="1"/>
          <p:nvPr/>
        </p:nvSpPr>
        <p:spPr>
          <a:xfrm>
            <a:off x="4352350" y="38100"/>
            <a:ext cx="4717958" cy="738664"/>
          </a:xfrm>
          <a:prstGeom prst="rect">
            <a:avLst/>
          </a:prstGeom>
          <a:solidFill>
            <a:srgbClr val="FFFF00"/>
          </a:solidFill>
        </p:spPr>
        <p:txBody>
          <a:bodyPr wrap="none" rtlCol="0">
            <a:spAutoFit/>
          </a:bodyPr>
          <a:lstStyle/>
          <a:p>
            <a:r>
              <a:rPr lang="en-GB" sz="1400" i="1" dirty="0"/>
              <a:t>Hedging: </a:t>
            </a:r>
            <a:r>
              <a:rPr lang="en-GB" sz="1400" dirty="0"/>
              <a:t>best thought of as a sensitive to the bias, </a:t>
            </a:r>
          </a:p>
          <a:p>
            <a:r>
              <a:rPr lang="en-GB" sz="1400" dirty="0"/>
              <a:t>e.g. the score can be improved through over forecasting, </a:t>
            </a:r>
          </a:p>
          <a:p>
            <a:r>
              <a:rPr lang="en-GB" sz="1400" dirty="0"/>
              <a:t>i.e. not forecasting the true frequency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4C7C50-985A-4E42-99B4-BC2A319CAD65}"/>
              </a:ext>
            </a:extLst>
          </p:cNvPr>
          <p:cNvSpPr>
            <a:spLocks noGrp="1"/>
          </p:cNvSpPr>
          <p:nvPr>
            <p:ph idx="1"/>
          </p:nvPr>
        </p:nvSpPr>
        <p:spPr>
          <a:xfrm>
            <a:off x="252000" y="1275741"/>
            <a:ext cx="3992898" cy="3459810"/>
          </a:xfrm>
        </p:spPr>
        <p:txBody>
          <a:bodyPr>
            <a:normAutofit lnSpcReduction="10000"/>
          </a:bodyPr>
          <a:lstStyle/>
          <a:p>
            <a:r>
              <a:rPr lang="en-US" sz="1400" b="1" dirty="0">
                <a:solidFill>
                  <a:srgbClr val="FF0000"/>
                </a:solidFill>
              </a:rPr>
              <a:t>Recommended score for 3 x 3 tables </a:t>
            </a:r>
            <a:r>
              <a:rPr lang="en-US" sz="1400" dirty="0"/>
              <a:t>with many desirable properties.</a:t>
            </a:r>
          </a:p>
          <a:p>
            <a:r>
              <a:rPr lang="en-US" sz="1400" dirty="0"/>
              <a:t>Uses a scoring matrix which is a tabulation of the reward or penalty for every forecast/observation outcome represented by the contingency table. </a:t>
            </a:r>
            <a:endParaRPr lang="en-GB" sz="1400" dirty="0"/>
          </a:p>
          <a:p>
            <a:r>
              <a:rPr lang="en-GB" sz="1400" dirty="0"/>
              <a:t>Uses sample probabilities, not those on which the categories are based (i.e., not 1/3, 1/3, 1/3 for a 3 x 3 table)</a:t>
            </a:r>
          </a:p>
          <a:p>
            <a:r>
              <a:rPr lang="en-GB" sz="1400" dirty="0"/>
              <a:t>Provides consistency in terms of any underlying correlations and from categorisation to categorisation.</a:t>
            </a:r>
            <a:r>
              <a:rPr lang="en-US" sz="1400" dirty="0"/>
              <a:t> </a:t>
            </a:r>
          </a:p>
          <a:p>
            <a:r>
              <a:rPr lang="en-US" sz="1400" dirty="0"/>
              <a:t>The score is equitable, does not depend on the forecast distribution, does not reward conservatism, utilizes off diagonal information in the contingency table, and penalizes larger errors more. </a:t>
            </a:r>
            <a:endParaRPr lang="en-GB" sz="1400" dirty="0"/>
          </a:p>
        </p:txBody>
      </p:sp>
      <p:sp>
        <p:nvSpPr>
          <p:cNvPr id="3" name="Title 2">
            <a:extLst>
              <a:ext uri="{FF2B5EF4-FFF2-40B4-BE49-F238E27FC236}">
                <a16:creationId xmlns:a16="http://schemas.microsoft.com/office/drawing/2014/main" id="{40CED97D-CB92-4AB8-AF34-33955599CDC5}"/>
              </a:ext>
            </a:extLst>
          </p:cNvPr>
          <p:cNvSpPr>
            <a:spLocks noGrp="1"/>
          </p:cNvSpPr>
          <p:nvPr>
            <p:ph type="title"/>
          </p:nvPr>
        </p:nvSpPr>
        <p:spPr>
          <a:xfrm>
            <a:off x="252000" y="547401"/>
            <a:ext cx="8640000" cy="576000"/>
          </a:xfrm>
        </p:spPr>
        <p:txBody>
          <a:bodyPr/>
          <a:lstStyle/>
          <a:p>
            <a:r>
              <a:rPr lang="en-GB" dirty="0"/>
              <a:t>Gerrity score</a:t>
            </a:r>
          </a:p>
        </p:txBody>
      </p:sp>
      <p:pic>
        <p:nvPicPr>
          <p:cNvPr id="4" name="Picture 3">
            <a:extLst>
              <a:ext uri="{FF2B5EF4-FFF2-40B4-BE49-F238E27FC236}">
                <a16:creationId xmlns:a16="http://schemas.microsoft.com/office/drawing/2014/main" id="{CCFA54EB-EE21-421C-A49F-B8D3D4A68188}"/>
              </a:ext>
            </a:extLst>
          </p:cNvPr>
          <p:cNvPicPr>
            <a:picLocks noChangeAspect="1"/>
          </p:cNvPicPr>
          <p:nvPr/>
        </p:nvPicPr>
        <p:blipFill>
          <a:blip r:embed="rId2"/>
          <a:stretch>
            <a:fillRect/>
          </a:stretch>
        </p:blipFill>
        <p:spPr>
          <a:xfrm>
            <a:off x="5652611" y="633600"/>
            <a:ext cx="2228850" cy="914400"/>
          </a:xfrm>
          <a:prstGeom prst="rect">
            <a:avLst/>
          </a:prstGeom>
        </p:spPr>
      </p:pic>
      <p:pic>
        <p:nvPicPr>
          <p:cNvPr id="5" name="Picture 4">
            <a:extLst>
              <a:ext uri="{FF2B5EF4-FFF2-40B4-BE49-F238E27FC236}">
                <a16:creationId xmlns:a16="http://schemas.microsoft.com/office/drawing/2014/main" id="{79341DAE-D5A4-4EC8-BA3F-3AA3A59E1A48}"/>
              </a:ext>
            </a:extLst>
          </p:cNvPr>
          <p:cNvPicPr>
            <a:picLocks noChangeAspect="1"/>
          </p:cNvPicPr>
          <p:nvPr/>
        </p:nvPicPr>
        <p:blipFill>
          <a:blip r:embed="rId3"/>
          <a:stretch>
            <a:fillRect/>
          </a:stretch>
        </p:blipFill>
        <p:spPr>
          <a:xfrm>
            <a:off x="4390072" y="1514280"/>
            <a:ext cx="4753928" cy="3093720"/>
          </a:xfrm>
          <a:prstGeom prst="rect">
            <a:avLst/>
          </a:prstGeom>
        </p:spPr>
      </p:pic>
    </p:spTree>
    <p:extLst>
      <p:ext uri="{BB962C8B-B14F-4D97-AF65-F5344CB8AC3E}">
        <p14:creationId xmlns:p14="http://schemas.microsoft.com/office/powerpoint/2010/main" val="4207497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7" descr="error_matrix_bigger2">
            <a:extLst>
              <a:ext uri="{FF2B5EF4-FFF2-40B4-BE49-F238E27FC236}">
                <a16:creationId xmlns:a16="http://schemas.microsoft.com/office/drawing/2014/main" id="{FF013FD6-57C5-47E0-9543-F18F91D1B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046" y="3459480"/>
            <a:ext cx="3467100" cy="168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5">
            <a:extLst>
              <a:ext uri="{FF2B5EF4-FFF2-40B4-BE49-F238E27FC236}">
                <a16:creationId xmlns:a16="http://schemas.microsoft.com/office/drawing/2014/main" id="{BDB40C9B-1CD0-475D-AEAD-3961F4CB807C}"/>
              </a:ext>
            </a:extLst>
          </p:cNvPr>
          <p:cNvSpPr>
            <a:spLocks noGrp="1"/>
          </p:cNvSpPr>
          <p:nvPr>
            <p:ph idx="1"/>
          </p:nvPr>
        </p:nvSpPr>
        <p:spPr>
          <a:xfrm>
            <a:off x="0" y="887374"/>
            <a:ext cx="8640000" cy="3060000"/>
          </a:xfrm>
        </p:spPr>
        <p:txBody>
          <a:bodyPr>
            <a:normAutofit/>
          </a:bodyPr>
          <a:lstStyle/>
          <a:p>
            <a:pPr lvl="1"/>
            <a:r>
              <a:rPr lang="en-GB" altLang="en-US" dirty="0"/>
              <a:t>See Rodwell et al. (2010), Haiden et al. (2012), North et al (2013), North et al (2021).   </a:t>
            </a:r>
          </a:p>
          <a:p>
            <a:pPr lvl="1"/>
            <a:r>
              <a:rPr lang="en-GB" altLang="en-US" dirty="0"/>
              <a:t>Multi-category score</a:t>
            </a:r>
          </a:p>
          <a:p>
            <a:pPr lvl="2"/>
            <a:r>
              <a:rPr lang="en-GB" altLang="en-US" b="1" dirty="0">
                <a:solidFill>
                  <a:srgbClr val="FF0000"/>
                </a:solidFill>
              </a:rPr>
              <a:t>Typically 3-categories</a:t>
            </a:r>
            <a:r>
              <a:rPr lang="en-GB" altLang="en-US" dirty="0"/>
              <a:t>; for precipitation use: dry, light and heavy</a:t>
            </a:r>
          </a:p>
          <a:p>
            <a:pPr lvl="2"/>
            <a:r>
              <a:rPr lang="en-GB" altLang="en-US" dirty="0"/>
              <a:t>Can be written as the mean of two 2-category scores assessing the dry/light and light/heavy boundaries</a:t>
            </a:r>
            <a:endParaRPr lang="en-GB" altLang="en-US" b="1" dirty="0"/>
          </a:p>
          <a:p>
            <a:pPr lvl="2"/>
            <a:r>
              <a:rPr lang="en-GB" altLang="en-US" dirty="0"/>
              <a:t>Can be calculated at stations, or on a grid, provided there is a climatology available</a:t>
            </a:r>
          </a:p>
          <a:p>
            <a:pPr lvl="2"/>
            <a:r>
              <a:rPr lang="en-GB" altLang="en-US" dirty="0"/>
              <a:t>Categories are combined using a weighting matrix.</a:t>
            </a:r>
          </a:p>
        </p:txBody>
      </p:sp>
      <p:sp>
        <p:nvSpPr>
          <p:cNvPr id="9219" name="Title 1">
            <a:extLst>
              <a:ext uri="{FF2B5EF4-FFF2-40B4-BE49-F238E27FC236}">
                <a16:creationId xmlns:a16="http://schemas.microsoft.com/office/drawing/2014/main" id="{246E4713-BF11-48CA-86C1-735159377527}"/>
              </a:ext>
            </a:extLst>
          </p:cNvPr>
          <p:cNvSpPr>
            <a:spLocks noGrp="1"/>
          </p:cNvSpPr>
          <p:nvPr>
            <p:ph type="title"/>
          </p:nvPr>
        </p:nvSpPr>
        <p:spPr>
          <a:xfrm>
            <a:off x="224834" y="475986"/>
            <a:ext cx="8640000" cy="410460"/>
          </a:xfrm>
        </p:spPr>
        <p:txBody>
          <a:bodyPr>
            <a:normAutofit fontScale="90000"/>
          </a:bodyPr>
          <a:lstStyle/>
          <a:p>
            <a:r>
              <a:rPr lang="en-GB" altLang="en-US" sz="2400" dirty="0"/>
              <a:t>SEEPS: a multi-category score which utilises a climatology   </a:t>
            </a:r>
          </a:p>
        </p:txBody>
      </p:sp>
      <p:sp>
        <p:nvSpPr>
          <p:cNvPr id="9221" name="Text Box 8">
            <a:extLst>
              <a:ext uri="{FF2B5EF4-FFF2-40B4-BE49-F238E27FC236}">
                <a16:creationId xmlns:a16="http://schemas.microsoft.com/office/drawing/2014/main" id="{6BE0F2A1-EDB1-4D55-9F66-5E39604AD98F}"/>
              </a:ext>
            </a:extLst>
          </p:cNvPr>
          <p:cNvSpPr txBox="1">
            <a:spLocks noChangeArrowheads="1"/>
          </p:cNvSpPr>
          <p:nvPr/>
        </p:nvSpPr>
        <p:spPr bwMode="auto">
          <a:xfrm>
            <a:off x="1363266" y="3914776"/>
            <a:ext cx="2810385"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panose="020B0604020202020204" pitchFamily="34" charset="0"/>
              <a:buChar char="•"/>
              <a:defRPr sz="2400">
                <a:solidFill>
                  <a:schemeClr val="tx1"/>
                </a:solidFill>
                <a:latin typeface="Arial" panose="020B0604020202020204" pitchFamily="34" charset="0"/>
              </a:defRPr>
            </a:lvl1pPr>
            <a:lvl2pPr marL="742950" indent="-28575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1350" b="1">
                <a:solidFill>
                  <a:schemeClr val="bg2"/>
                </a:solidFill>
              </a:rPr>
              <a:t>Error matrix from Rodwell et. al.</a:t>
            </a:r>
          </a:p>
          <a:p>
            <a:pPr eaLnBrk="1" hangingPunct="1">
              <a:spcBef>
                <a:spcPct val="0"/>
              </a:spcBef>
              <a:buFontTx/>
              <a:buNone/>
            </a:pPr>
            <a:r>
              <a:rPr lang="en-GB" altLang="en-US" sz="1350" b="1">
                <a:solidFill>
                  <a:schemeClr val="bg2"/>
                </a:solidFill>
              </a:rPr>
              <a:t>(2010)</a:t>
            </a:r>
          </a:p>
        </p:txBody>
      </p:sp>
      <p:pic>
        <p:nvPicPr>
          <p:cNvPr id="8" name="Content Placeholder 5">
            <a:extLst>
              <a:ext uri="{FF2B5EF4-FFF2-40B4-BE49-F238E27FC236}">
                <a16:creationId xmlns:a16="http://schemas.microsoft.com/office/drawing/2014/main" id="{F76F428E-3E2C-46E5-A646-4C57AD5CBC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521" y="2849563"/>
            <a:ext cx="6105525" cy="2293937"/>
          </a:xfrm>
          <a:prstGeom prst="rect">
            <a:avLst/>
          </a:prstGeom>
        </p:spPr>
      </p:pic>
      <p:sp>
        <p:nvSpPr>
          <p:cNvPr id="13" name="TextBox 12">
            <a:extLst>
              <a:ext uri="{FF2B5EF4-FFF2-40B4-BE49-F238E27FC236}">
                <a16:creationId xmlns:a16="http://schemas.microsoft.com/office/drawing/2014/main" id="{B35B3F08-8789-4C95-9F79-BBCAB46294F5}"/>
              </a:ext>
            </a:extLst>
          </p:cNvPr>
          <p:cNvSpPr txBox="1"/>
          <p:nvPr/>
        </p:nvSpPr>
        <p:spPr>
          <a:xfrm>
            <a:off x="6436663" y="2430664"/>
            <a:ext cx="2532656" cy="1169551"/>
          </a:xfrm>
          <a:prstGeom prst="rect">
            <a:avLst/>
          </a:prstGeom>
          <a:noFill/>
        </p:spPr>
        <p:txBody>
          <a:bodyPr wrap="square" rtlCol="0">
            <a:spAutoFit/>
          </a:bodyPr>
          <a:lstStyle/>
          <a:p>
            <a:r>
              <a:rPr lang="en-GB" sz="1400" dirty="0"/>
              <a:t>Commonly formulated as an error score with 3 categories: dry, light, heavy with 1-p</a:t>
            </a:r>
            <a:r>
              <a:rPr lang="en-GB" sz="1400" baseline="-25000" dirty="0"/>
              <a:t>1</a:t>
            </a:r>
            <a:r>
              <a:rPr lang="en-GB" sz="1400" dirty="0"/>
              <a:t> split so that p</a:t>
            </a:r>
            <a:r>
              <a:rPr lang="en-GB" sz="1400" baseline="-25000" dirty="0"/>
              <a:t>2</a:t>
            </a:r>
            <a:r>
              <a:rPr lang="en-GB" sz="1400" dirty="0"/>
              <a:t> = 2 * p</a:t>
            </a:r>
            <a:r>
              <a:rPr lang="en-GB" sz="1400" baseline="-25000" dirty="0"/>
              <a:t>3</a:t>
            </a:r>
          </a:p>
          <a:p>
            <a:endParaRPr lang="en-GB" sz="1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a:extLst>
              <a:ext uri="{FF2B5EF4-FFF2-40B4-BE49-F238E27FC236}">
                <a16:creationId xmlns:a16="http://schemas.microsoft.com/office/drawing/2014/main" id="{8164DE53-88AA-4566-A91A-27B2DDF15199}"/>
              </a:ext>
            </a:extLst>
          </p:cNvPr>
          <p:cNvSpPr>
            <a:spLocks noGrp="1" noChangeArrowheads="1"/>
          </p:cNvSpPr>
          <p:nvPr>
            <p:ph idx="1"/>
          </p:nvPr>
        </p:nvSpPr>
        <p:spPr/>
        <p:txBody>
          <a:bodyPr>
            <a:noAutofit/>
          </a:bodyPr>
          <a:lstStyle/>
          <a:p>
            <a:r>
              <a:rPr lang="en-US" altLang="en-US" sz="1800" i="1" dirty="0">
                <a:latin typeface="Arial" panose="020B0604020202020204" pitchFamily="34" charset="0"/>
              </a:rPr>
              <a:t>Categorical: </a:t>
            </a:r>
            <a:r>
              <a:rPr lang="en-US" altLang="en-US" sz="1800" dirty="0">
                <a:latin typeface="Arial" panose="020B0604020202020204" pitchFamily="34" charset="0"/>
              </a:rPr>
              <a:t>only one of a set of possible events will occur</a:t>
            </a:r>
          </a:p>
          <a:p>
            <a:endParaRPr lang="en-US" altLang="en-US" sz="1800" dirty="0">
              <a:latin typeface="Arial" panose="020B0604020202020204" pitchFamily="34" charset="0"/>
            </a:endParaRPr>
          </a:p>
          <a:p>
            <a:r>
              <a:rPr lang="en-US" altLang="en-US" sz="1800" dirty="0">
                <a:latin typeface="Arial" panose="020B0604020202020204" pitchFamily="34" charset="0"/>
              </a:rPr>
              <a:t>Categorical forecast </a:t>
            </a:r>
            <a:r>
              <a:rPr lang="en-US" altLang="en-US" sz="1800" i="1" dirty="0">
                <a:latin typeface="Arial" panose="020B0604020202020204" pitchFamily="34" charset="0"/>
              </a:rPr>
              <a:t>does not contain expression of uncertainty</a:t>
            </a:r>
          </a:p>
          <a:p>
            <a:endParaRPr lang="en-US" altLang="en-US" sz="1800" i="1" dirty="0">
              <a:latin typeface="Arial" panose="020B0604020202020204" pitchFamily="34" charset="0"/>
            </a:endParaRPr>
          </a:p>
          <a:p>
            <a:r>
              <a:rPr lang="en-US" altLang="en-US" sz="1800" dirty="0">
                <a:latin typeface="Arial" panose="020B0604020202020204" pitchFamily="34" charset="0"/>
              </a:rPr>
              <a:t>There is typically a one-to-one correspondence between the forecast values and the observed values.</a:t>
            </a:r>
          </a:p>
          <a:p>
            <a:endParaRPr lang="en-US" altLang="en-US" sz="1800" dirty="0">
              <a:latin typeface="Arial" panose="020B0604020202020204" pitchFamily="34" charset="0"/>
            </a:endParaRPr>
          </a:p>
          <a:p>
            <a:r>
              <a:rPr lang="en-US" altLang="en-US" sz="1800" dirty="0">
                <a:latin typeface="Arial" panose="020B0604020202020204" pitchFamily="34" charset="0"/>
              </a:rPr>
              <a:t>The simplest possible situation is a 2x2 case or verification of a categorical yes/no forecast: 2 possible forecasts (yes/no) and 2 possible outcomes (event observed/event not observed)</a:t>
            </a:r>
          </a:p>
          <a:p>
            <a:endParaRPr lang="en-US" altLang="en-US" sz="1800" dirty="0">
              <a:latin typeface="Arial" panose="020B0604020202020204" pitchFamily="34" charset="0"/>
            </a:endParaRPr>
          </a:p>
        </p:txBody>
      </p:sp>
      <p:sp>
        <p:nvSpPr>
          <p:cNvPr id="68610" name="Rectangle 2">
            <a:extLst>
              <a:ext uri="{FF2B5EF4-FFF2-40B4-BE49-F238E27FC236}">
                <a16:creationId xmlns:a16="http://schemas.microsoft.com/office/drawing/2014/main" id="{CB1D9977-F38B-4662-92FE-68FE196B75B9}"/>
              </a:ext>
            </a:extLst>
          </p:cNvPr>
          <p:cNvSpPr>
            <a:spLocks noGrp="1" noChangeArrowheads="1"/>
          </p:cNvSpPr>
          <p:nvPr>
            <p:ph type="title"/>
          </p:nvPr>
        </p:nvSpPr>
        <p:spPr/>
        <p:txBody>
          <a:bodyPr>
            <a:normAutofit/>
          </a:bodyPr>
          <a:lstStyle/>
          <a:p>
            <a:r>
              <a:rPr lang="en-US" altLang="en-US" dirty="0"/>
              <a:t>Basic concepts</a:t>
            </a:r>
            <a:endParaRPr lang="en-US" altLang="en-US" sz="4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7761" y="707073"/>
            <a:ext cx="8848477" cy="1864677"/>
          </a:xfrm>
        </p:spPr>
        <p:txBody>
          <a:bodyPr>
            <a:noAutofit/>
          </a:bodyPr>
          <a:lstStyle/>
          <a:p>
            <a:r>
              <a:rPr lang="en-GB" sz="1400" dirty="0"/>
              <a:t>Defining the </a:t>
            </a:r>
            <a:r>
              <a:rPr lang="en-GB" sz="1400" b="1" dirty="0">
                <a:solidFill>
                  <a:srgbClr val="FF0000"/>
                </a:solidFill>
              </a:rPr>
              <a:t>boundaries</a:t>
            </a:r>
            <a:r>
              <a:rPr lang="en-GB" sz="1400" dirty="0"/>
              <a:t> between the categories is very </a:t>
            </a:r>
            <a:r>
              <a:rPr lang="en-GB" sz="1400" b="1" dirty="0">
                <a:solidFill>
                  <a:srgbClr val="FF0000"/>
                </a:solidFill>
              </a:rPr>
              <a:t>flexible</a:t>
            </a:r>
            <a:r>
              <a:rPr lang="en-GB" sz="1400" dirty="0"/>
              <a:t>.</a:t>
            </a:r>
          </a:p>
          <a:p>
            <a:r>
              <a:rPr lang="en-GB" sz="1400" dirty="0"/>
              <a:t>Designed to be insensitive to sampling uncertainties</a:t>
            </a:r>
          </a:p>
          <a:p>
            <a:r>
              <a:rPr lang="en-GB" sz="1400" dirty="0"/>
              <a:t>Error score with a perfect score of 0 (usually 1-SEEPS is plotted) </a:t>
            </a:r>
          </a:p>
          <a:p>
            <a:r>
              <a:rPr lang="en-GB" sz="1400" dirty="0"/>
              <a:t>Asymptotically equitable</a:t>
            </a:r>
          </a:p>
          <a:p>
            <a:r>
              <a:rPr lang="en-GB" sz="1400" dirty="0"/>
              <a:t>Locations where the climatology is located in the upper or lower tails can be unstable and can make any aggregated score unstable and unreliable. It is best to remove these before doing any aggregation; e.g. for </a:t>
            </a:r>
            <a:r>
              <a:rPr lang="en-GB" sz="1400" dirty="0" err="1"/>
              <a:t>precip</a:t>
            </a:r>
            <a:r>
              <a:rPr lang="en-GB" sz="1400" dirty="0"/>
              <a:t> p</a:t>
            </a:r>
            <a:r>
              <a:rPr lang="en-GB" sz="1400" baseline="-25000" dirty="0"/>
              <a:t>1</a:t>
            </a:r>
            <a:r>
              <a:rPr lang="en-GB" sz="1400" dirty="0"/>
              <a:t> the dry/light probability threshold is set as follows:</a:t>
            </a:r>
          </a:p>
          <a:p>
            <a:pPr marL="0" indent="0">
              <a:buNone/>
            </a:pPr>
            <a:endParaRPr lang="en-GB" sz="1400" dirty="0"/>
          </a:p>
        </p:txBody>
      </p:sp>
      <p:sp>
        <p:nvSpPr>
          <p:cNvPr id="3" name="Title 2"/>
          <p:cNvSpPr>
            <a:spLocks noGrp="1"/>
          </p:cNvSpPr>
          <p:nvPr>
            <p:ph type="title"/>
          </p:nvPr>
        </p:nvSpPr>
        <p:spPr>
          <a:xfrm>
            <a:off x="1917424" y="96907"/>
            <a:ext cx="6567900" cy="576000"/>
          </a:xfrm>
        </p:spPr>
        <p:txBody>
          <a:bodyPr/>
          <a:lstStyle/>
          <a:p>
            <a:r>
              <a:rPr lang="en-GB" dirty="0"/>
              <a:t>The concept behind SEEPS</a:t>
            </a:r>
          </a:p>
        </p:txBody>
      </p:sp>
      <p:graphicFrame>
        <p:nvGraphicFramePr>
          <p:cNvPr id="16" name="Object 5">
            <a:extLst>
              <a:ext uri="{FF2B5EF4-FFF2-40B4-BE49-F238E27FC236}">
                <a16:creationId xmlns:a16="http://schemas.microsoft.com/office/drawing/2014/main" id="{0D821C3E-5B46-42A5-A7D1-393E046DC972}"/>
              </a:ext>
            </a:extLst>
          </p:cNvPr>
          <p:cNvGraphicFramePr>
            <a:graphicFrameLocks noChangeAspect="1"/>
          </p:cNvGraphicFramePr>
          <p:nvPr>
            <p:extLst>
              <p:ext uri="{D42A27DB-BD31-4B8C-83A1-F6EECF244321}">
                <p14:modId xmlns:p14="http://schemas.microsoft.com/office/powerpoint/2010/main" val="1147786372"/>
              </p:ext>
            </p:extLst>
          </p:nvPr>
        </p:nvGraphicFramePr>
        <p:xfrm>
          <a:off x="5090415" y="2300569"/>
          <a:ext cx="986362" cy="222642"/>
        </p:xfrm>
        <a:graphic>
          <a:graphicData uri="http://schemas.openxmlformats.org/presentationml/2006/ole">
            <mc:AlternateContent xmlns:mc="http://schemas.openxmlformats.org/markup-compatibility/2006">
              <mc:Choice xmlns:v="urn:schemas-microsoft-com:vml" Requires="v">
                <p:oleObj spid="_x0000_s2050" name="Equation" r:id="rId4" imgW="888614" imgH="215806" progId="Equation.3">
                  <p:embed/>
                </p:oleObj>
              </mc:Choice>
              <mc:Fallback>
                <p:oleObj name="Equation" r:id="rId4" imgW="888614" imgH="215806" progId="Equation.3">
                  <p:embed/>
                  <p:pic>
                    <p:nvPicPr>
                      <p:cNvPr id="16" name="Object 5">
                        <a:extLst>
                          <a:ext uri="{FF2B5EF4-FFF2-40B4-BE49-F238E27FC236}">
                            <a16:creationId xmlns:a16="http://schemas.microsoft.com/office/drawing/2014/main" id="{0D821C3E-5B46-42A5-A7D1-393E046DC9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0415" y="2300569"/>
                        <a:ext cx="986362" cy="222642"/>
                      </a:xfrm>
                      <a:prstGeom prst="rect">
                        <a:avLst/>
                      </a:prstGeom>
                      <a:noFill/>
                      <a:ln>
                        <a:noFill/>
                      </a:ln>
                      <a:effectLst/>
                    </p:spPr>
                  </p:pic>
                </p:oleObj>
              </mc:Fallback>
            </mc:AlternateContent>
          </a:graphicData>
        </a:graphic>
      </p:graphicFrame>
      <p:pic>
        <p:nvPicPr>
          <p:cNvPr id="17" name="Content Placeholder 5">
            <a:extLst>
              <a:ext uri="{FF2B5EF4-FFF2-40B4-BE49-F238E27FC236}">
                <a16:creationId xmlns:a16="http://schemas.microsoft.com/office/drawing/2014/main" id="{09CF6E1D-9E4A-4203-B696-7A56A2750F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8541" y="2849563"/>
            <a:ext cx="6105525" cy="2293937"/>
          </a:xfrm>
          <a:prstGeom prst="rect">
            <a:avLst/>
          </a:prstGeom>
        </p:spPr>
      </p:pic>
      <p:cxnSp>
        <p:nvCxnSpPr>
          <p:cNvPr id="18" name="Straight Connector 17">
            <a:extLst>
              <a:ext uri="{FF2B5EF4-FFF2-40B4-BE49-F238E27FC236}">
                <a16:creationId xmlns:a16="http://schemas.microsoft.com/office/drawing/2014/main" id="{7D669CF0-A49D-40F0-B844-410E6AAA5E75}"/>
              </a:ext>
            </a:extLst>
          </p:cNvPr>
          <p:cNvCxnSpPr/>
          <p:nvPr/>
        </p:nvCxnSpPr>
        <p:spPr>
          <a:xfrm>
            <a:off x="1681536" y="3014132"/>
            <a:ext cx="1701579" cy="163449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E801756-440A-4ACA-9656-A232E0C6E708}"/>
              </a:ext>
            </a:extLst>
          </p:cNvPr>
          <p:cNvCxnSpPr>
            <a:cxnSpLocks/>
          </p:cNvCxnSpPr>
          <p:nvPr/>
        </p:nvCxnSpPr>
        <p:spPr>
          <a:xfrm flipH="1">
            <a:off x="1629602" y="2983034"/>
            <a:ext cx="1753513" cy="163449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62A298-627C-40C9-826B-2BDFE35B91EA}"/>
              </a:ext>
            </a:extLst>
          </p:cNvPr>
          <p:cNvCxnSpPr/>
          <p:nvPr/>
        </p:nvCxnSpPr>
        <p:spPr>
          <a:xfrm>
            <a:off x="5753929" y="2960016"/>
            <a:ext cx="1701579" cy="163449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C12D3E9-816E-4537-8AE8-EC654C19D0BB}"/>
              </a:ext>
            </a:extLst>
          </p:cNvPr>
          <p:cNvCxnSpPr>
            <a:cxnSpLocks/>
          </p:cNvCxnSpPr>
          <p:nvPr/>
        </p:nvCxnSpPr>
        <p:spPr>
          <a:xfrm flipH="1">
            <a:off x="5701995" y="2928918"/>
            <a:ext cx="1753513" cy="163449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27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1C9A5C00-AF8B-44E5-9C9F-E7FF83F323A8}"/>
              </a:ext>
            </a:extLst>
          </p:cNvPr>
          <p:cNvSpPr>
            <a:spLocks noGrp="1"/>
          </p:cNvSpPr>
          <p:nvPr>
            <p:ph type="title"/>
          </p:nvPr>
        </p:nvSpPr>
        <p:spPr>
          <a:xfrm>
            <a:off x="122445" y="1027400"/>
            <a:ext cx="2094960" cy="576000"/>
          </a:xfrm>
        </p:spPr>
        <p:txBody>
          <a:bodyPr>
            <a:noAutofit/>
          </a:bodyPr>
          <a:lstStyle/>
          <a:p>
            <a:r>
              <a:rPr lang="en-GB" altLang="en-US" sz="2400" dirty="0"/>
              <a:t>SEEPS as a diagnostic tool</a:t>
            </a:r>
          </a:p>
        </p:txBody>
      </p:sp>
      <p:pic>
        <p:nvPicPr>
          <p:cNvPr id="54277" name="Picture 6" descr="SEEPS_6UP_case_vt2012111500_T+144_UK-GM_N512_ND_Europe_PPT24">
            <a:extLst>
              <a:ext uri="{FF2B5EF4-FFF2-40B4-BE49-F238E27FC236}">
                <a16:creationId xmlns:a16="http://schemas.microsoft.com/office/drawing/2014/main" id="{C3630C79-9BDF-402D-BC09-49390EE9A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405" y="107395"/>
            <a:ext cx="7315215" cy="5486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a:extLst>
              <a:ext uri="{FF2B5EF4-FFF2-40B4-BE49-F238E27FC236}">
                <a16:creationId xmlns:a16="http://schemas.microsoft.com/office/drawing/2014/main" id="{FEDA2C0F-CB28-436D-B973-3E7A18C38EB1}"/>
              </a:ext>
            </a:extLst>
          </p:cNvPr>
          <p:cNvSpPr>
            <a:spLocks noGrp="1"/>
          </p:cNvSpPr>
          <p:nvPr>
            <p:ph idx="1"/>
          </p:nvPr>
        </p:nvSpPr>
        <p:spPr>
          <a:xfrm>
            <a:off x="122445" y="1740175"/>
            <a:ext cx="2651220" cy="3403325"/>
          </a:xfrm>
        </p:spPr>
        <p:txBody>
          <a:bodyPr>
            <a:normAutofit/>
          </a:bodyPr>
          <a:lstStyle/>
          <a:p>
            <a:r>
              <a:rPr lang="en-GB" sz="1800" dirty="0"/>
              <a:t>The score and the components can be plotted to help diagnose systematic behaviour based on the climatological distributions. </a:t>
            </a:r>
          </a:p>
          <a:p>
            <a:r>
              <a:rPr lang="en-GB" sz="1800" dirty="0"/>
              <a:t>This makes it a powerful tool in addition to providing an overall error.</a:t>
            </a:r>
          </a:p>
        </p:txBody>
      </p:sp>
      <p:pic>
        <p:nvPicPr>
          <p:cNvPr id="9" name="Picture 6" descr="asxx_20121115_0000UTC">
            <a:extLst>
              <a:ext uri="{FF2B5EF4-FFF2-40B4-BE49-F238E27FC236}">
                <a16:creationId xmlns:a16="http://schemas.microsoft.com/office/drawing/2014/main" id="{5942522C-1462-4306-AD06-0858518482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0700" y="902330"/>
            <a:ext cx="1273016" cy="858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spcBef>
                <a:spcPts val="450"/>
              </a:spcBef>
              <a:spcAft>
                <a:spcPts val="450"/>
              </a:spcAft>
            </a:pPr>
            <a:r>
              <a:rPr lang="en-GB" dirty="0">
                <a:solidFill>
                  <a:schemeClr val="tx1"/>
                </a:solidFill>
              </a:rPr>
              <a:t>For </a:t>
            </a:r>
            <a:r>
              <a:rPr lang="en-GB" b="1" dirty="0">
                <a:solidFill>
                  <a:srgbClr val="FF0000"/>
                </a:solidFill>
              </a:rPr>
              <a:t>unordered</a:t>
            </a:r>
            <a:r>
              <a:rPr lang="en-GB" dirty="0">
                <a:solidFill>
                  <a:srgbClr val="FF0000"/>
                </a:solidFill>
              </a:rPr>
              <a:t> </a:t>
            </a:r>
            <a:r>
              <a:rPr lang="en-GB" dirty="0">
                <a:solidFill>
                  <a:schemeClr val="tx1"/>
                </a:solidFill>
              </a:rPr>
              <a:t>categories (e.g. precip type), Pierce skill score and Heidke skill score can be extended</a:t>
            </a:r>
          </a:p>
          <a:p>
            <a:pPr>
              <a:spcBef>
                <a:spcPts val="450"/>
              </a:spcBef>
              <a:spcAft>
                <a:spcPts val="450"/>
              </a:spcAft>
            </a:pPr>
            <a:r>
              <a:rPr lang="en-GB" dirty="0">
                <a:solidFill>
                  <a:schemeClr val="tx1"/>
                </a:solidFill>
              </a:rPr>
              <a:t>Their properties are not ideal, however</a:t>
            </a:r>
            <a:br>
              <a:rPr lang="en-GB" dirty="0">
                <a:solidFill>
                  <a:schemeClr val="tx1"/>
                </a:solidFill>
              </a:rPr>
            </a:br>
            <a:r>
              <a:rPr lang="en-GB" sz="1500" dirty="0"/>
              <a:t>(</a:t>
            </a:r>
            <a:r>
              <a:rPr lang="en-GB" sz="1500" dirty="0" err="1"/>
              <a:t>Livezey</a:t>
            </a:r>
            <a:r>
              <a:rPr lang="en-GB" sz="1500" dirty="0"/>
              <a:t>)</a:t>
            </a:r>
            <a:endParaRPr lang="en-GB" dirty="0">
              <a:solidFill>
                <a:schemeClr val="tx1"/>
              </a:solidFill>
            </a:endParaRPr>
          </a:p>
          <a:p>
            <a:pPr lvl="1">
              <a:spcBef>
                <a:spcPts val="450"/>
              </a:spcBef>
              <a:spcAft>
                <a:spcPts val="450"/>
              </a:spcAft>
            </a:pPr>
            <a:r>
              <a:rPr lang="en-GB" dirty="0">
                <a:solidFill>
                  <a:schemeClr val="tx1"/>
                </a:solidFill>
              </a:rPr>
              <a:t>Form depends on forecast distribution</a:t>
            </a:r>
          </a:p>
          <a:p>
            <a:pPr lvl="1">
              <a:spcBef>
                <a:spcPts val="450"/>
              </a:spcBef>
              <a:spcAft>
                <a:spcPts val="450"/>
              </a:spcAft>
            </a:pPr>
            <a:r>
              <a:rPr lang="en-GB" dirty="0">
                <a:solidFill>
                  <a:schemeClr val="tx1"/>
                </a:solidFill>
              </a:rPr>
              <a:t>Weight all correct forecasts the same, which encourages conservative forecasts</a:t>
            </a:r>
            <a:br>
              <a:rPr lang="en-GB" dirty="0">
                <a:solidFill>
                  <a:schemeClr val="tx1"/>
                </a:solidFill>
              </a:rPr>
            </a:br>
            <a:r>
              <a:rPr lang="en-GB" dirty="0">
                <a:solidFill>
                  <a:schemeClr val="tx1"/>
                </a:solidFill>
              </a:rPr>
              <a:t>(forecasting the most common event)</a:t>
            </a:r>
          </a:p>
          <a:p>
            <a:pPr>
              <a:spcBef>
                <a:spcPts val="450"/>
              </a:spcBef>
              <a:spcAft>
                <a:spcPts val="450"/>
              </a:spcAft>
            </a:pPr>
            <a:r>
              <a:rPr lang="en-GB" dirty="0">
                <a:solidFill>
                  <a:schemeClr val="tx1"/>
                </a:solidFill>
              </a:rPr>
              <a:t>May be possible to tailor a score for a specific application, but considerable care needed</a:t>
            </a:r>
          </a:p>
        </p:txBody>
      </p:sp>
      <p:sp>
        <p:nvSpPr>
          <p:cNvPr id="2" name="Title 1"/>
          <p:cNvSpPr>
            <a:spLocks noGrp="1"/>
          </p:cNvSpPr>
          <p:nvPr>
            <p:ph type="title"/>
          </p:nvPr>
        </p:nvSpPr>
        <p:spPr/>
        <p:txBody>
          <a:bodyPr>
            <a:normAutofit/>
          </a:bodyPr>
          <a:lstStyle/>
          <a:p>
            <a:r>
              <a:rPr lang="en-GB" dirty="0"/>
              <a:t>Multi-category events: single overall scores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45F4C7-0384-4812-BA61-F29A5D7ED0AB}"/>
              </a:ext>
            </a:extLst>
          </p:cNvPr>
          <p:cNvSpPr>
            <a:spLocks noGrp="1"/>
          </p:cNvSpPr>
          <p:nvPr>
            <p:ph idx="1"/>
          </p:nvPr>
        </p:nvSpPr>
        <p:spPr>
          <a:xfrm>
            <a:off x="351060" y="1155527"/>
            <a:ext cx="8640000" cy="3060000"/>
          </a:xfrm>
        </p:spPr>
        <p:txBody>
          <a:bodyPr/>
          <a:lstStyle/>
          <a:p>
            <a:r>
              <a:rPr lang="en-GB" dirty="0"/>
              <a:t>Compute the scores for the following 3 category cloud forecasts.</a:t>
            </a:r>
          </a:p>
        </p:txBody>
      </p:sp>
      <p:sp>
        <p:nvSpPr>
          <p:cNvPr id="95234" name="Rectangle 2">
            <a:extLst>
              <a:ext uri="{FF2B5EF4-FFF2-40B4-BE49-F238E27FC236}">
                <a16:creationId xmlns:a16="http://schemas.microsoft.com/office/drawing/2014/main" id="{8C69DC78-0A41-41AB-B29C-0AF0A707C112}"/>
              </a:ext>
            </a:extLst>
          </p:cNvPr>
          <p:cNvSpPr>
            <a:spLocks noGrp="1" noChangeArrowheads="1"/>
          </p:cNvSpPr>
          <p:nvPr>
            <p:ph type="title"/>
          </p:nvPr>
        </p:nvSpPr>
        <p:spPr>
          <a:xfrm>
            <a:off x="252000" y="523958"/>
            <a:ext cx="8640000" cy="576000"/>
          </a:xfrm>
        </p:spPr>
        <p:txBody>
          <a:bodyPr>
            <a:normAutofit/>
          </a:bodyPr>
          <a:lstStyle/>
          <a:p>
            <a:r>
              <a:rPr lang="en-US" altLang="en-US" dirty="0"/>
              <a:t>Multi-category events example</a:t>
            </a:r>
            <a:endParaRPr lang="en-US" altLang="en-US" sz="4800" dirty="0"/>
          </a:p>
        </p:txBody>
      </p:sp>
      <p:pic>
        <p:nvPicPr>
          <p:cNvPr id="95235" name="Picture 3">
            <a:extLst>
              <a:ext uri="{FF2B5EF4-FFF2-40B4-BE49-F238E27FC236}">
                <a16:creationId xmlns:a16="http://schemas.microsoft.com/office/drawing/2014/main" id="{30AF2AFA-58F3-4A9E-80CA-91D6D84E1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225" y="1576626"/>
            <a:ext cx="2809875" cy="1739503"/>
          </a:xfrm>
          <a:prstGeom prst="rect">
            <a:avLst/>
          </a:prstGeom>
          <a:noFill/>
          <a:extLst>
            <a:ext uri="{909E8E84-426E-40DD-AFC4-6F175D3DCCD1}">
              <a14:hiddenFill xmlns:a14="http://schemas.microsoft.com/office/drawing/2010/main">
                <a:solidFill>
                  <a:srgbClr val="FFFFFF"/>
                </a:solidFill>
              </a14:hiddenFill>
            </a:ext>
          </a:extLst>
        </p:spPr>
      </p:pic>
      <p:sp>
        <p:nvSpPr>
          <p:cNvPr id="95237" name="Rectangle 5">
            <a:extLst>
              <a:ext uri="{FF2B5EF4-FFF2-40B4-BE49-F238E27FC236}">
                <a16:creationId xmlns:a16="http://schemas.microsoft.com/office/drawing/2014/main" id="{78C51120-6C25-42F5-B6FF-D690FD8B3A75}"/>
              </a:ext>
            </a:extLst>
          </p:cNvPr>
          <p:cNvSpPr>
            <a:spLocks noChangeArrowheads="1"/>
          </p:cNvSpPr>
          <p:nvPr/>
        </p:nvSpPr>
        <p:spPr bwMode="auto">
          <a:xfrm>
            <a:off x="2518950" y="3464897"/>
            <a:ext cx="1104982" cy="1200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ClrTx/>
              <a:buSzTx/>
              <a:buFontTx/>
              <a:buNone/>
            </a:pPr>
            <a:r>
              <a:rPr lang="en-US" altLang="en-US" dirty="0">
                <a:ea typeface="ＭＳ Ｐゴシック" panose="020B0600070205080204" pitchFamily="34" charset="-128"/>
              </a:rPr>
              <a:t>Calculate:</a:t>
            </a:r>
          </a:p>
          <a:p>
            <a:pPr>
              <a:buClrTx/>
              <a:buSzTx/>
              <a:buFontTx/>
              <a:buNone/>
            </a:pPr>
            <a:r>
              <a:rPr lang="en-US" altLang="en-US" dirty="0">
                <a:ea typeface="ＭＳ Ｐゴシック" panose="020B0600070205080204" pitchFamily="34" charset="-128"/>
              </a:rPr>
              <a:t>PC =      ?</a:t>
            </a:r>
          </a:p>
          <a:p>
            <a:pPr>
              <a:buClrTx/>
              <a:buSzTx/>
              <a:buFontTx/>
              <a:buNone/>
            </a:pPr>
            <a:r>
              <a:rPr lang="en-US" altLang="en-US" dirty="0">
                <a:ea typeface="ＭＳ Ｐゴシック" panose="020B0600070205080204" pitchFamily="34" charset="-128"/>
              </a:rPr>
              <a:t>KSS =    ?</a:t>
            </a:r>
          </a:p>
          <a:p>
            <a:pPr>
              <a:buClrTx/>
              <a:buSzTx/>
              <a:buFontTx/>
              <a:buNone/>
            </a:pPr>
            <a:r>
              <a:rPr lang="en-US" altLang="en-US" dirty="0">
                <a:ea typeface="ＭＳ Ｐゴシック" panose="020B0600070205080204" pitchFamily="34" charset="-128"/>
              </a:rPr>
              <a:t>HSS =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33C141-36CD-4271-BE0E-D627F85003AB}"/>
              </a:ext>
            </a:extLst>
          </p:cNvPr>
          <p:cNvSpPr>
            <a:spLocks noGrp="1"/>
          </p:cNvSpPr>
          <p:nvPr>
            <p:ph idx="1"/>
          </p:nvPr>
        </p:nvSpPr>
        <p:spPr>
          <a:xfrm>
            <a:off x="252000" y="1383760"/>
            <a:ext cx="8640000" cy="3060000"/>
          </a:xfrm>
        </p:spPr>
        <p:txBody>
          <a:bodyPr>
            <a:normAutofit lnSpcReduction="10000"/>
          </a:bodyPr>
          <a:lstStyle/>
          <a:p>
            <a:r>
              <a:rPr lang="en-GB" dirty="0"/>
              <a:t>Introduced in the process of aggregating in time or space (e.g. Hamill and </a:t>
            </a:r>
            <a:r>
              <a:rPr lang="en-GB" dirty="0" err="1"/>
              <a:t>Juras</a:t>
            </a:r>
            <a:r>
              <a:rPr lang="en-GB" dirty="0"/>
              <a:t> 2007)</a:t>
            </a:r>
          </a:p>
          <a:p>
            <a:pPr lvl="1"/>
            <a:r>
              <a:rPr lang="en-GB" dirty="0"/>
              <a:t>Space: mixing locations which have a very different base rate. </a:t>
            </a:r>
          </a:p>
          <a:p>
            <a:pPr lvl="1"/>
            <a:r>
              <a:rPr lang="en-GB" dirty="0"/>
              <a:t>Time: mixing seasons</a:t>
            </a:r>
          </a:p>
          <a:p>
            <a:r>
              <a:rPr lang="en-GB" dirty="0"/>
              <a:t>This implies a threshold dependence: e.g.</a:t>
            </a:r>
          </a:p>
          <a:p>
            <a:pPr lvl="1"/>
            <a:r>
              <a:rPr lang="en-GB" dirty="0"/>
              <a:t>Push the threshold too high: some regions will never contribute if values above that threshold are not climatologically possible/likely; only a few locations dominate the statistics and the overall score is not representative. (i.e. even if we are tempted to do this to measure “extremes”, real care is needed to only aggregate over locations which have similar climatologies)</a:t>
            </a:r>
          </a:p>
          <a:p>
            <a:pPr lvl="1"/>
            <a:r>
              <a:rPr lang="en-GB" dirty="0"/>
              <a:t>Keep the threshold too low: all places can contribute but you may not be measuring what you want, and you may still be mixing locations with different base rates.</a:t>
            </a:r>
          </a:p>
        </p:txBody>
      </p:sp>
      <p:sp>
        <p:nvSpPr>
          <p:cNvPr id="3" name="Title 2">
            <a:extLst>
              <a:ext uri="{FF2B5EF4-FFF2-40B4-BE49-F238E27FC236}">
                <a16:creationId xmlns:a16="http://schemas.microsoft.com/office/drawing/2014/main" id="{79B8719F-1489-4458-BC4A-6FFEFC43D333}"/>
              </a:ext>
            </a:extLst>
          </p:cNvPr>
          <p:cNvSpPr>
            <a:spLocks noGrp="1"/>
          </p:cNvSpPr>
          <p:nvPr>
            <p:ph type="title"/>
          </p:nvPr>
        </p:nvSpPr>
        <p:spPr/>
        <p:txBody>
          <a:bodyPr/>
          <a:lstStyle/>
          <a:p>
            <a:r>
              <a:rPr lang="en-GB" dirty="0"/>
              <a:t>False skill? Why do we need to care?</a:t>
            </a:r>
          </a:p>
        </p:txBody>
      </p:sp>
    </p:spTree>
    <p:extLst>
      <p:ext uri="{BB962C8B-B14F-4D97-AF65-F5344CB8AC3E}">
        <p14:creationId xmlns:p14="http://schemas.microsoft.com/office/powerpoint/2010/main" val="3206386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Content Placeholder 3" descr="Inline images 2"/>
          <p:cNvPicPr>
            <a:picLocks noGrp="1"/>
          </p:cNvPicPr>
          <p:nvPr>
            <p:ph idx="1"/>
          </p:nvPr>
        </p:nvPicPr>
        <p:blipFill>
          <a:blip r:embed="rId3" r:link="rId4" cstate="print"/>
          <a:stretch>
            <a:fillRect/>
          </a:stretch>
        </p:blipFill>
        <p:spPr>
          <a:xfrm>
            <a:off x="152940" y="1383060"/>
            <a:ext cx="2959639" cy="3060700"/>
          </a:xfrm>
        </p:spPr>
      </p:pic>
      <p:sp>
        <p:nvSpPr>
          <p:cNvPr id="7170" name="Title 1"/>
          <p:cNvSpPr>
            <a:spLocks noGrp="1"/>
          </p:cNvSpPr>
          <p:nvPr>
            <p:ph type="title"/>
          </p:nvPr>
        </p:nvSpPr>
        <p:spPr/>
        <p:txBody>
          <a:bodyPr/>
          <a:lstStyle/>
          <a:p>
            <a:r>
              <a:rPr lang="en-GB" dirty="0">
                <a:solidFill>
                  <a:schemeClr val="tx1"/>
                </a:solidFill>
              </a:rPr>
              <a:t>Exercise: Homer the aviation forecaster</a:t>
            </a:r>
          </a:p>
        </p:txBody>
      </p:sp>
      <p:sp>
        <p:nvSpPr>
          <p:cNvPr id="7172" name="TextBox 4"/>
          <p:cNvSpPr txBox="1">
            <a:spLocks noChangeArrowheads="1"/>
          </p:cNvSpPr>
          <p:nvPr/>
        </p:nvSpPr>
        <p:spPr bwMode="auto">
          <a:xfrm>
            <a:off x="58579" y="4445538"/>
            <a:ext cx="2431256" cy="211083"/>
          </a:xfrm>
          <a:prstGeom prst="rect">
            <a:avLst/>
          </a:prstGeom>
          <a:solidFill>
            <a:schemeClr val="bg2"/>
          </a:solidFill>
          <a:ln w="9525">
            <a:noFill/>
            <a:miter lim="800000"/>
            <a:headEnd/>
            <a:tailEnd/>
          </a:ln>
        </p:spPr>
        <p:txBody>
          <a:bodyPr>
            <a:spAutoFit/>
          </a:bodyPr>
          <a:lstStyle/>
          <a:p>
            <a:pPr eaLnBrk="1" hangingPunct="1">
              <a:lnSpc>
                <a:spcPct val="85000"/>
              </a:lnSpc>
            </a:pPr>
            <a:r>
              <a:rPr lang="en-GB" sz="900" dirty="0"/>
              <a:t>© Twentieth Century Fox Film Corporation</a:t>
            </a:r>
          </a:p>
        </p:txBody>
      </p:sp>
      <p:sp>
        <p:nvSpPr>
          <p:cNvPr id="5" name="Content Placeholder 2">
            <a:extLst>
              <a:ext uri="{FF2B5EF4-FFF2-40B4-BE49-F238E27FC236}">
                <a16:creationId xmlns:a16="http://schemas.microsoft.com/office/drawing/2014/main" id="{4C28638D-6300-480E-9224-5543CC45759C}"/>
              </a:ext>
            </a:extLst>
          </p:cNvPr>
          <p:cNvSpPr txBox="1">
            <a:spLocks/>
          </p:cNvSpPr>
          <p:nvPr/>
        </p:nvSpPr>
        <p:spPr>
          <a:xfrm>
            <a:off x="3181695" y="1383060"/>
            <a:ext cx="5977545" cy="356354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0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a:t>Springfield airport often closed due to fog</a:t>
            </a:r>
          </a:p>
          <a:p>
            <a:r>
              <a:rPr lang="en-GB" dirty="0">
                <a:solidFill>
                  <a:schemeClr val="bg1"/>
                </a:solidFill>
              </a:rPr>
              <a:t>Homer’s new job:</a:t>
            </a:r>
            <a:br>
              <a:rPr lang="en-GB" dirty="0"/>
            </a:br>
            <a:r>
              <a:rPr lang="en-GB" dirty="0"/>
              <a:t>Forecast whether it will be foggy enough the next day to shut the runway</a:t>
            </a:r>
          </a:p>
          <a:p>
            <a:r>
              <a:rPr lang="en-GB" i="1" dirty="0"/>
              <a:t>Six months later...</a:t>
            </a:r>
          </a:p>
          <a:p>
            <a:r>
              <a:rPr lang="en-GB" dirty="0">
                <a:solidFill>
                  <a:schemeClr val="bg1"/>
                </a:solidFill>
              </a:rPr>
              <a:t>Mayor Quimby asks:</a:t>
            </a:r>
            <a:br>
              <a:rPr lang="en-GB" dirty="0"/>
            </a:br>
            <a:r>
              <a:rPr lang="en-GB" dirty="0"/>
              <a:t>Are Homer’s forecasts any better than just tossing a coin?</a:t>
            </a:r>
            <a:br>
              <a:rPr lang="en-GB" dirty="0"/>
            </a:br>
            <a:r>
              <a:rPr lang="en-GB" dirty="0"/>
              <a:t>If they are, </a:t>
            </a:r>
            <a:r>
              <a:rPr lang="en-GB" i="1" dirty="0"/>
              <a:t>how much </a:t>
            </a:r>
            <a:r>
              <a:rPr lang="en-GB" dirty="0"/>
              <a:t>better? Is he improving?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2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2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2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550129943"/>
              </p:ext>
            </p:extLst>
          </p:nvPr>
        </p:nvGraphicFramePr>
        <p:xfrm>
          <a:off x="253171" y="1244895"/>
          <a:ext cx="8637658" cy="2069805"/>
        </p:xfrm>
        <a:graphic>
          <a:graphicData uri="http://schemas.openxmlformats.org/drawingml/2006/table">
            <a:tbl>
              <a:tblPr firstRow="1" bandRow="1">
                <a:tableStyleId>{AF606853-7671-496A-8E4F-DF71F8EC918B}</a:tableStyleId>
              </a:tblPr>
              <a:tblGrid>
                <a:gridCol w="2392422">
                  <a:extLst>
                    <a:ext uri="{9D8B030D-6E8A-4147-A177-3AD203B41FA5}">
                      <a16:colId xmlns:a16="http://schemas.microsoft.com/office/drawing/2014/main" val="20000"/>
                    </a:ext>
                  </a:extLst>
                </a:gridCol>
                <a:gridCol w="1926406">
                  <a:extLst>
                    <a:ext uri="{9D8B030D-6E8A-4147-A177-3AD203B41FA5}">
                      <a16:colId xmlns:a16="http://schemas.microsoft.com/office/drawing/2014/main" val="20001"/>
                    </a:ext>
                  </a:extLst>
                </a:gridCol>
                <a:gridCol w="2159415">
                  <a:extLst>
                    <a:ext uri="{9D8B030D-6E8A-4147-A177-3AD203B41FA5}">
                      <a16:colId xmlns:a16="http://schemas.microsoft.com/office/drawing/2014/main" val="20002"/>
                    </a:ext>
                  </a:extLst>
                </a:gridCol>
                <a:gridCol w="2159415">
                  <a:extLst>
                    <a:ext uri="{9D8B030D-6E8A-4147-A177-3AD203B41FA5}">
                      <a16:colId xmlns:a16="http://schemas.microsoft.com/office/drawing/2014/main" val="20003"/>
                    </a:ext>
                  </a:extLst>
                </a:gridCol>
              </a:tblGrid>
              <a:tr h="413961">
                <a:tc rowSpan="2">
                  <a:txBody>
                    <a:bodyPr/>
                    <a:lstStyle/>
                    <a:p>
                      <a:pPr algn="ctr"/>
                      <a:r>
                        <a:rPr lang="en-GB" sz="1500" dirty="0">
                          <a:solidFill>
                            <a:schemeClr val="bg1"/>
                          </a:solidFill>
                        </a:rPr>
                        <a:t>Fog forecast?</a:t>
                      </a:r>
                    </a:p>
                  </a:txBody>
                  <a:tcPr marL="158611" marR="158611" marT="34290" marB="34290">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gridSpan="3">
                  <a:txBody>
                    <a:bodyPr/>
                    <a:lstStyle/>
                    <a:p>
                      <a:pPr algn="ctr"/>
                      <a:r>
                        <a:rPr lang="en-GB" sz="1500" dirty="0">
                          <a:solidFill>
                            <a:schemeClr val="bg1"/>
                          </a:solidFill>
                        </a:rPr>
                        <a:t>Fog observed?</a:t>
                      </a:r>
                    </a:p>
                  </a:txBody>
                  <a:tcPr marL="158611" marR="158611" marT="34290" marB="34290">
                    <a:lnL w="12700" cap="flat" cmpd="sng" algn="ctr">
                      <a:solidFill>
                        <a:schemeClr val="tx1"/>
                      </a:solidFill>
                      <a:prstDash val="solid"/>
                      <a:round/>
                      <a:headEnd type="none" w="med" len="med"/>
                      <a:tailEnd type="none" w="med" len="med"/>
                    </a:lnL>
                    <a:lnB w="12700" cap="flat" cmpd="sng" algn="ctr">
                      <a:noFill/>
                      <a:prstDash val="solid"/>
                      <a:round/>
                      <a:headEnd type="none" w="med" len="med"/>
                      <a:tailEnd type="none" w="med" len="med"/>
                    </a:lnB>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00"/>
                  </a:ext>
                </a:extLst>
              </a:tr>
              <a:tr h="413961">
                <a:tc vMerge="1">
                  <a:txBody>
                    <a:bodyPr/>
                    <a:lstStyle/>
                    <a:p>
                      <a:endParaRPr lang="en-GB" dirty="0"/>
                    </a:p>
                  </a:txBody>
                  <a:tcPr/>
                </a:tc>
                <a:tc>
                  <a:txBody>
                    <a:bodyPr/>
                    <a:lstStyle/>
                    <a:p>
                      <a:pPr algn="ctr"/>
                      <a:r>
                        <a:rPr lang="en-GB" sz="1500" dirty="0"/>
                        <a:t>Yes</a:t>
                      </a:r>
                    </a:p>
                  </a:txBody>
                  <a:tcPr marL="158611" marR="158611" marT="34290" marB="34290">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t>No</a:t>
                      </a:r>
                    </a:p>
                  </a:txBody>
                  <a:tcPr marL="158611" marR="158611" marT="34290" marB="34290">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solidFill>
                            <a:schemeClr val="tx1"/>
                          </a:solidFill>
                        </a:rPr>
                        <a:t>Total</a:t>
                      </a:r>
                    </a:p>
                  </a:txBody>
                  <a:tcPr marL="158611" marR="158611" marT="34290" marB="34290">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413961">
                <a:tc>
                  <a:txBody>
                    <a:bodyPr/>
                    <a:lstStyle/>
                    <a:p>
                      <a:pPr algn="ctr"/>
                      <a:r>
                        <a:rPr lang="en-GB" sz="1500" dirty="0"/>
                        <a:t>Yes</a:t>
                      </a:r>
                    </a:p>
                  </a:txBody>
                  <a:tcPr marL="158611" marR="158611" marT="34290" marB="34290">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bg2"/>
                    </a:solidFill>
                  </a:tcPr>
                </a:tc>
                <a:tc>
                  <a:txBody>
                    <a:bodyPr/>
                    <a:lstStyle/>
                    <a:p>
                      <a:pPr algn="ctr"/>
                      <a:r>
                        <a:rPr lang="en-GB" sz="1500" dirty="0">
                          <a:solidFill>
                            <a:schemeClr val="tx1"/>
                          </a:solidFill>
                        </a:rPr>
                        <a:t>35</a:t>
                      </a:r>
                    </a:p>
                  </a:txBody>
                  <a:tcPr marL="158611" marR="158611"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algn="ctr"/>
                      <a:r>
                        <a:rPr lang="en-GB" sz="1500" dirty="0">
                          <a:solidFill>
                            <a:schemeClr val="tx1"/>
                          </a:solidFill>
                        </a:rPr>
                        <a:t>56</a:t>
                      </a:r>
                    </a:p>
                  </a:txBody>
                  <a:tcPr marL="158611" marR="158611"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r>
                        <a:rPr lang="en-GB" sz="1500" dirty="0">
                          <a:solidFill>
                            <a:schemeClr val="tx1"/>
                          </a:solidFill>
                        </a:rPr>
                        <a:t>91</a:t>
                      </a:r>
                    </a:p>
                  </a:txBody>
                  <a:tcPr marL="158611" marR="158611"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10002"/>
                  </a:ext>
                </a:extLst>
              </a:tr>
              <a:tr h="413961">
                <a:tc>
                  <a:txBody>
                    <a:bodyPr/>
                    <a:lstStyle/>
                    <a:p>
                      <a:pPr algn="ctr"/>
                      <a:r>
                        <a:rPr lang="en-GB" sz="1500" dirty="0"/>
                        <a:t>No</a:t>
                      </a:r>
                    </a:p>
                  </a:txBody>
                  <a:tcPr marL="158611" marR="158611"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solidFill>
                            <a:schemeClr val="tx1"/>
                          </a:solidFill>
                        </a:rPr>
                        <a:t>21</a:t>
                      </a:r>
                    </a:p>
                  </a:txBody>
                  <a:tcPr marL="158611" marR="158611"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solidFill>
                            <a:schemeClr val="tx1"/>
                          </a:solidFill>
                        </a:rPr>
                        <a:t>70</a:t>
                      </a:r>
                    </a:p>
                  </a:txBody>
                  <a:tcPr marL="158611" marR="158611"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solidFill>
                            <a:schemeClr val="tx1"/>
                          </a:solidFill>
                        </a:rPr>
                        <a:t>91</a:t>
                      </a:r>
                    </a:p>
                  </a:txBody>
                  <a:tcPr marL="158611" marR="158611"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3"/>
                  </a:ext>
                </a:extLst>
              </a:tr>
              <a:tr h="413961">
                <a:tc>
                  <a:txBody>
                    <a:bodyPr/>
                    <a:lstStyle/>
                    <a:p>
                      <a:pPr algn="ctr"/>
                      <a:r>
                        <a:rPr lang="en-GB" sz="1500" dirty="0">
                          <a:solidFill>
                            <a:schemeClr val="tx1"/>
                          </a:solidFill>
                        </a:rPr>
                        <a:t>Total</a:t>
                      </a:r>
                    </a:p>
                  </a:txBody>
                  <a:tcPr marL="158611" marR="158611"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r>
                        <a:rPr lang="en-GB" sz="1500" dirty="0">
                          <a:solidFill>
                            <a:schemeClr val="tx1"/>
                          </a:solidFill>
                        </a:rPr>
                        <a:t>56</a:t>
                      </a:r>
                    </a:p>
                  </a:txBody>
                  <a:tcPr marL="158611" marR="158611"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algn="ctr"/>
                      <a:r>
                        <a:rPr lang="en-GB" sz="1500" dirty="0">
                          <a:solidFill>
                            <a:schemeClr val="tx1"/>
                          </a:solidFill>
                        </a:rPr>
                        <a:t>126</a:t>
                      </a:r>
                    </a:p>
                  </a:txBody>
                  <a:tcPr marL="158611" marR="158611"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r>
                        <a:rPr lang="en-GB" sz="1500" dirty="0">
                          <a:solidFill>
                            <a:schemeClr val="tx1"/>
                          </a:solidFill>
                        </a:rPr>
                        <a:t>182</a:t>
                      </a:r>
                    </a:p>
                  </a:txBody>
                  <a:tcPr marL="158611" marR="158611"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10004"/>
                  </a:ext>
                </a:extLst>
              </a:tr>
            </a:tbl>
          </a:graphicData>
        </a:graphic>
      </p:graphicFrame>
      <p:sp>
        <p:nvSpPr>
          <p:cNvPr id="10242" name="Title 1"/>
          <p:cNvSpPr>
            <a:spLocks noGrp="1"/>
          </p:cNvSpPr>
          <p:nvPr>
            <p:ph type="title"/>
          </p:nvPr>
        </p:nvSpPr>
        <p:spPr>
          <a:xfrm>
            <a:off x="250829" y="442548"/>
            <a:ext cx="8640000" cy="802347"/>
          </a:xfrm>
        </p:spPr>
        <p:txBody>
          <a:bodyPr>
            <a:normAutofit fontScale="90000"/>
          </a:bodyPr>
          <a:lstStyle/>
          <a:p>
            <a:r>
              <a:rPr lang="en-GB" dirty="0"/>
              <a:t>Homer’s performance</a:t>
            </a:r>
            <a:br>
              <a:rPr lang="en-GB" dirty="0"/>
            </a:br>
            <a:r>
              <a:rPr lang="en-GB" sz="2400" dirty="0"/>
              <a:t>December to May</a:t>
            </a:r>
            <a:endParaRPr lang="en-GB" dirty="0"/>
          </a:p>
        </p:txBody>
      </p:sp>
      <p:sp>
        <p:nvSpPr>
          <p:cNvPr id="5" name="Content Placeholder 2"/>
          <p:cNvSpPr txBox="1">
            <a:spLocks/>
          </p:cNvSpPr>
          <p:nvPr/>
        </p:nvSpPr>
        <p:spPr bwMode="auto">
          <a:xfrm>
            <a:off x="712275" y="3446643"/>
            <a:ext cx="5033205" cy="1640660"/>
          </a:xfrm>
          <a:prstGeom prst="rect">
            <a:avLst/>
          </a:prstGeom>
          <a:noFill/>
          <a:ln w="9525">
            <a:noFill/>
            <a:miter lim="800000"/>
            <a:headEnd/>
            <a:tailEnd/>
          </a:ln>
        </p:spPr>
        <p:txBody>
          <a:bodyPr/>
          <a:lstStyle/>
          <a:p>
            <a:pPr marL="196454" indent="-196454">
              <a:spcBef>
                <a:spcPct val="35000"/>
              </a:spcBef>
              <a:spcAft>
                <a:spcPct val="35000"/>
              </a:spcAft>
              <a:buFontTx/>
              <a:buChar char="•"/>
              <a:tabLst>
                <a:tab pos="2018110" algn="l"/>
                <a:tab pos="3564731" algn="l"/>
                <a:tab pos="5247085" algn="l"/>
              </a:tabLst>
              <a:defRPr/>
            </a:pPr>
            <a:r>
              <a:rPr lang="en-US" sz="1350" kern="0" dirty="0">
                <a:latin typeface="Arial"/>
              </a:rPr>
              <a:t>Base rate	</a:t>
            </a:r>
            <a:r>
              <a:rPr lang="en-US" sz="1350" i="1" kern="0" dirty="0">
                <a:latin typeface="Arial"/>
              </a:rPr>
              <a:t>s </a:t>
            </a:r>
            <a:r>
              <a:rPr lang="en-US" sz="1350" kern="0" dirty="0">
                <a:latin typeface="Arial"/>
              </a:rPr>
              <a:t>= (35 + 21) / 182 = 0.308</a:t>
            </a:r>
          </a:p>
          <a:p>
            <a:pPr marL="196454" indent="-196454">
              <a:lnSpc>
                <a:spcPct val="90000"/>
              </a:lnSpc>
              <a:spcBef>
                <a:spcPct val="35000"/>
              </a:spcBef>
              <a:spcAft>
                <a:spcPct val="35000"/>
              </a:spcAft>
              <a:buFontTx/>
              <a:buChar char="•"/>
              <a:tabLst>
                <a:tab pos="2018110" algn="l"/>
                <a:tab pos="3564731" algn="l"/>
                <a:tab pos="5247085" algn="l"/>
              </a:tabLst>
              <a:defRPr/>
            </a:pPr>
            <a:r>
              <a:rPr lang="en-US" sz="1350" kern="0" dirty="0">
                <a:latin typeface="Arial"/>
              </a:rPr>
              <a:t>Bias	</a:t>
            </a:r>
            <a:r>
              <a:rPr lang="en-US" sz="1350" i="1" kern="0" dirty="0">
                <a:latin typeface="Arial"/>
              </a:rPr>
              <a:t>B</a:t>
            </a:r>
            <a:r>
              <a:rPr lang="en-US" sz="1350" kern="0" dirty="0">
                <a:latin typeface="Arial"/>
              </a:rPr>
              <a:t> =  (35+56) / (35 + 21) = 1.625</a:t>
            </a:r>
          </a:p>
          <a:p>
            <a:pPr marL="196454" indent="-196454">
              <a:lnSpc>
                <a:spcPct val="90000"/>
              </a:lnSpc>
              <a:spcBef>
                <a:spcPct val="35000"/>
              </a:spcBef>
              <a:spcAft>
                <a:spcPct val="35000"/>
              </a:spcAft>
              <a:buFontTx/>
              <a:buChar char="•"/>
              <a:tabLst>
                <a:tab pos="2018110" algn="l"/>
                <a:tab pos="3564731" algn="l"/>
                <a:tab pos="5247085" algn="l"/>
              </a:tabLst>
              <a:defRPr/>
            </a:pPr>
            <a:r>
              <a:rPr lang="en-US" sz="1350" kern="0" dirty="0">
                <a:latin typeface="Arial"/>
              </a:rPr>
              <a:t>POD	</a:t>
            </a:r>
            <a:r>
              <a:rPr lang="en-US" sz="1350" i="1" kern="0" dirty="0">
                <a:latin typeface="Arial"/>
              </a:rPr>
              <a:t>POD</a:t>
            </a:r>
            <a:r>
              <a:rPr lang="en-US" sz="1350" kern="0" dirty="0">
                <a:latin typeface="Arial"/>
              </a:rPr>
              <a:t> = 35 / 56	= 0.625</a:t>
            </a:r>
          </a:p>
          <a:p>
            <a:pPr marL="196454" indent="-196454">
              <a:lnSpc>
                <a:spcPct val="90000"/>
              </a:lnSpc>
              <a:spcBef>
                <a:spcPct val="35000"/>
              </a:spcBef>
              <a:spcAft>
                <a:spcPct val="35000"/>
              </a:spcAft>
              <a:buFontTx/>
              <a:buChar char="•"/>
              <a:tabLst>
                <a:tab pos="2018110" algn="l"/>
                <a:tab pos="3564731" algn="l"/>
                <a:tab pos="5247085" algn="l"/>
              </a:tabLst>
              <a:defRPr/>
            </a:pPr>
            <a:r>
              <a:rPr lang="en-US" sz="1350" kern="0" dirty="0">
                <a:latin typeface="Arial"/>
              </a:rPr>
              <a:t>POFD	</a:t>
            </a:r>
            <a:r>
              <a:rPr lang="en-US" sz="1350" i="1" kern="0" dirty="0">
                <a:latin typeface="Arial"/>
              </a:rPr>
              <a:t>POFD</a:t>
            </a:r>
            <a:r>
              <a:rPr lang="en-US" sz="1350" kern="0" dirty="0">
                <a:latin typeface="Arial"/>
              </a:rPr>
              <a:t> = 56 / 126	= 0.444</a:t>
            </a:r>
          </a:p>
          <a:p>
            <a:pPr marL="196454" indent="-196454">
              <a:lnSpc>
                <a:spcPct val="90000"/>
              </a:lnSpc>
              <a:spcBef>
                <a:spcPct val="35000"/>
              </a:spcBef>
              <a:spcAft>
                <a:spcPct val="35000"/>
              </a:spcAft>
              <a:buFontTx/>
              <a:buChar char="•"/>
              <a:tabLst>
                <a:tab pos="2018110" algn="l"/>
                <a:tab pos="3564731" algn="l"/>
                <a:tab pos="5247085" algn="l"/>
              </a:tabLst>
              <a:defRPr/>
            </a:pPr>
            <a:r>
              <a:rPr lang="en-US" sz="1350" kern="0" dirty="0">
                <a:latin typeface="Arial"/>
              </a:rPr>
              <a:t>Peirce skill score	</a:t>
            </a:r>
            <a:r>
              <a:rPr lang="en-US" sz="1350" i="1" kern="0" dirty="0">
                <a:latin typeface="Arial"/>
              </a:rPr>
              <a:t>PSS</a:t>
            </a:r>
            <a:r>
              <a:rPr lang="en-US" sz="1350" kern="0" dirty="0">
                <a:latin typeface="Arial"/>
              </a:rPr>
              <a:t> </a:t>
            </a:r>
            <a:r>
              <a:rPr lang="en-US" sz="1350" i="1" kern="0" dirty="0">
                <a:latin typeface="Arial"/>
              </a:rPr>
              <a:t> </a:t>
            </a:r>
            <a:r>
              <a:rPr lang="en-US" sz="1350" kern="0" dirty="0">
                <a:latin typeface="Arial"/>
              </a:rPr>
              <a:t>= 0.625 </a:t>
            </a:r>
            <a:r>
              <a:rPr lang="en-US" sz="1350" dirty="0"/>
              <a:t>− 0.444 = </a:t>
            </a:r>
            <a:r>
              <a:rPr lang="en-US" sz="1350" b="1" dirty="0"/>
              <a:t>0.18</a:t>
            </a:r>
            <a:endParaRPr lang="en-US" sz="1350" b="1" kern="0" dirty="0">
              <a:latin typeface="Arial"/>
            </a:endParaRPr>
          </a:p>
        </p:txBody>
      </p:sp>
      <p:pic>
        <p:nvPicPr>
          <p:cNvPr id="6" name="Picture 5" descr="http://3.bp.blogspot.com/_Iku7Ch34HWA/TAZZdzQnIEI/AAAAAAAABH4/vN6cAcoLwAE/s1600/woohoo.png"/>
          <p:cNvPicPr>
            <a:picLocks noChangeAspect="1" noChangeArrowheads="1"/>
          </p:cNvPicPr>
          <p:nvPr/>
        </p:nvPicPr>
        <p:blipFill>
          <a:blip r:embed="rId3" cstate="print"/>
          <a:srcRect/>
          <a:stretch>
            <a:fillRect/>
          </a:stretch>
        </p:blipFill>
        <p:spPr bwMode="auto">
          <a:xfrm>
            <a:off x="5458817" y="3539501"/>
            <a:ext cx="1033463" cy="1454944"/>
          </a:xfrm>
          <a:prstGeom prst="rect">
            <a:avLst/>
          </a:prstGeom>
          <a:noFill/>
          <a:ln w="9525">
            <a:noFill/>
            <a:miter lim="800000"/>
            <a:headEnd/>
            <a:tailEnd/>
          </a:ln>
        </p:spPr>
      </p:pic>
      <p:sp>
        <p:nvSpPr>
          <p:cNvPr id="2" name="TextBox 1">
            <a:extLst>
              <a:ext uri="{FF2B5EF4-FFF2-40B4-BE49-F238E27FC236}">
                <a16:creationId xmlns:a16="http://schemas.microsoft.com/office/drawing/2014/main" id="{032B1D13-D14A-402C-A29A-C7EFEE8A3A67}"/>
              </a:ext>
            </a:extLst>
          </p:cNvPr>
          <p:cNvSpPr txBox="1"/>
          <p:nvPr/>
        </p:nvSpPr>
        <p:spPr>
          <a:xfrm>
            <a:off x="6620109" y="3620642"/>
            <a:ext cx="2270720" cy="923330"/>
          </a:xfrm>
          <a:prstGeom prst="rect">
            <a:avLst/>
          </a:prstGeom>
          <a:solidFill>
            <a:srgbClr val="FFFF00"/>
          </a:solidFill>
        </p:spPr>
        <p:txBody>
          <a:bodyPr wrap="square" rtlCol="0">
            <a:spAutoFit/>
          </a:bodyPr>
          <a:lstStyle/>
          <a:p>
            <a:r>
              <a:rPr lang="en-GB" i="1" dirty="0"/>
              <a:t>Q: </a:t>
            </a:r>
            <a:r>
              <a:rPr lang="en-GB" dirty="0"/>
              <a:t>does Homer have reason to celebrate?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2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2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20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20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Content Placeholder 3" descr="http://mathspig.files.wordpress.com/2013/09/lisa-simpson-math.jpg"/>
          <p:cNvPicPr>
            <a:picLocks noGrp="1"/>
          </p:cNvPicPr>
          <p:nvPr>
            <p:ph idx="1"/>
          </p:nvPr>
        </p:nvPicPr>
        <p:blipFill>
          <a:blip r:embed="rId3" cstate="print"/>
          <a:stretch>
            <a:fillRect/>
          </a:stretch>
        </p:blipFill>
        <p:spPr>
          <a:xfrm>
            <a:off x="1896388" y="1275740"/>
            <a:ext cx="5351223" cy="3060700"/>
          </a:xfrm>
        </p:spPr>
      </p:pic>
      <p:sp>
        <p:nvSpPr>
          <p:cNvPr id="11266" name="Title 1"/>
          <p:cNvSpPr>
            <a:spLocks noGrp="1"/>
          </p:cNvSpPr>
          <p:nvPr>
            <p:ph type="title"/>
          </p:nvPr>
        </p:nvSpPr>
        <p:spPr/>
        <p:txBody>
          <a:bodyPr/>
          <a:lstStyle/>
          <a:p>
            <a:r>
              <a:rPr lang="en-GB" dirty="0"/>
              <a:t>Lisa isn’t convinced and wants a closer look...</a:t>
            </a:r>
          </a:p>
        </p:txBody>
      </p:sp>
      <p:sp>
        <p:nvSpPr>
          <p:cNvPr id="11268" name="TextBox 4"/>
          <p:cNvSpPr txBox="1">
            <a:spLocks noChangeArrowheads="1"/>
          </p:cNvSpPr>
          <p:nvPr/>
        </p:nvSpPr>
        <p:spPr bwMode="auto">
          <a:xfrm>
            <a:off x="66199" y="4443760"/>
            <a:ext cx="2431256" cy="211083"/>
          </a:xfrm>
          <a:prstGeom prst="rect">
            <a:avLst/>
          </a:prstGeom>
          <a:solidFill>
            <a:schemeClr val="bg2"/>
          </a:solidFill>
          <a:ln w="9525">
            <a:noFill/>
            <a:miter lim="800000"/>
            <a:headEnd/>
            <a:tailEnd/>
          </a:ln>
        </p:spPr>
        <p:txBody>
          <a:bodyPr>
            <a:spAutoFit/>
          </a:bodyPr>
          <a:lstStyle/>
          <a:p>
            <a:pPr eaLnBrk="1" hangingPunct="1">
              <a:lnSpc>
                <a:spcPct val="85000"/>
              </a:lnSpc>
            </a:pPr>
            <a:r>
              <a:rPr lang="en-GB" sz="900"/>
              <a:t>© Twentieth Century Fox Film Corporation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274860" y="509919"/>
            <a:ext cx="8640000" cy="576000"/>
          </a:xfrm>
        </p:spPr>
        <p:txBody>
          <a:bodyPr/>
          <a:lstStyle/>
          <a:p>
            <a:r>
              <a:rPr lang="en-GB" dirty="0"/>
              <a:t>Homer’s performance	</a:t>
            </a:r>
            <a:endParaRPr lang="en-GB" i="1" dirty="0"/>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797089700"/>
              </p:ext>
            </p:extLst>
          </p:nvPr>
        </p:nvGraphicFramePr>
        <p:xfrm>
          <a:off x="364624" y="2238180"/>
          <a:ext cx="3953828" cy="1485900"/>
        </p:xfrm>
        <a:graphic>
          <a:graphicData uri="http://schemas.openxmlformats.org/drawingml/2006/table">
            <a:tbl>
              <a:tblPr firstRow="1" bandRow="1">
                <a:tableStyleId>{AF606853-7671-496A-8E4F-DF71F8EC918B}</a:tableStyleId>
              </a:tblPr>
              <a:tblGrid>
                <a:gridCol w="1095114">
                  <a:extLst>
                    <a:ext uri="{9D8B030D-6E8A-4147-A177-3AD203B41FA5}">
                      <a16:colId xmlns:a16="http://schemas.microsoft.com/office/drawing/2014/main" val="20000"/>
                    </a:ext>
                  </a:extLst>
                </a:gridCol>
                <a:gridCol w="881800">
                  <a:extLst>
                    <a:ext uri="{9D8B030D-6E8A-4147-A177-3AD203B41FA5}">
                      <a16:colId xmlns:a16="http://schemas.microsoft.com/office/drawing/2014/main" val="20001"/>
                    </a:ext>
                  </a:extLst>
                </a:gridCol>
                <a:gridCol w="988457">
                  <a:extLst>
                    <a:ext uri="{9D8B030D-6E8A-4147-A177-3AD203B41FA5}">
                      <a16:colId xmlns:a16="http://schemas.microsoft.com/office/drawing/2014/main" val="20002"/>
                    </a:ext>
                  </a:extLst>
                </a:gridCol>
                <a:gridCol w="988457">
                  <a:extLst>
                    <a:ext uri="{9D8B030D-6E8A-4147-A177-3AD203B41FA5}">
                      <a16:colId xmlns:a16="http://schemas.microsoft.com/office/drawing/2014/main" val="20003"/>
                    </a:ext>
                  </a:extLst>
                </a:gridCol>
              </a:tblGrid>
              <a:tr h="297180">
                <a:tc rowSpan="2">
                  <a:txBody>
                    <a:bodyPr/>
                    <a:lstStyle/>
                    <a:p>
                      <a:pPr algn="ctr"/>
                      <a:r>
                        <a:rPr lang="en-GB" sz="1500" dirty="0">
                          <a:solidFill>
                            <a:schemeClr val="bg1"/>
                          </a:solidFill>
                        </a:rPr>
                        <a:t>Fog forecast</a:t>
                      </a:r>
                    </a:p>
                  </a:txBody>
                  <a:tcPr marL="84414" marR="84414" marT="34290" marB="34290">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gridSpan="3">
                  <a:txBody>
                    <a:bodyPr/>
                    <a:lstStyle/>
                    <a:p>
                      <a:pPr algn="ctr"/>
                      <a:r>
                        <a:rPr lang="en-GB" sz="1500" dirty="0">
                          <a:solidFill>
                            <a:schemeClr val="bg1"/>
                          </a:solidFill>
                        </a:rPr>
                        <a:t>Fog observed?</a:t>
                      </a:r>
                    </a:p>
                  </a:txBody>
                  <a:tcPr marL="84414" marR="84414" marT="34290" marB="34290">
                    <a:lnL w="12700" cap="flat" cmpd="sng" algn="ctr">
                      <a:solidFill>
                        <a:schemeClr val="tx1"/>
                      </a:solidFill>
                      <a:prstDash val="solid"/>
                      <a:round/>
                      <a:headEnd type="none" w="med" len="med"/>
                      <a:tailEnd type="none" w="med" len="med"/>
                    </a:lnL>
                    <a:lnB w="12700" cap="flat" cmpd="sng" algn="ctr">
                      <a:noFill/>
                      <a:prstDash val="solid"/>
                      <a:round/>
                      <a:headEnd type="none" w="med" len="med"/>
                      <a:tailEnd type="none" w="med" len="med"/>
                    </a:lnB>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00"/>
                  </a:ext>
                </a:extLst>
              </a:tr>
              <a:tr h="297180">
                <a:tc vMerge="1">
                  <a:txBody>
                    <a:bodyPr/>
                    <a:lstStyle/>
                    <a:p>
                      <a:endParaRPr lang="en-GB" dirty="0"/>
                    </a:p>
                  </a:txBody>
                  <a:tcPr/>
                </a:tc>
                <a:tc>
                  <a:txBody>
                    <a:bodyPr/>
                    <a:lstStyle/>
                    <a:p>
                      <a:pPr algn="ctr"/>
                      <a:r>
                        <a:rPr lang="en-GB" sz="1500" dirty="0"/>
                        <a:t>Yes</a:t>
                      </a:r>
                    </a:p>
                  </a:txBody>
                  <a:tcPr marL="84414" marR="84414" marT="34290" marB="34290">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t>No</a:t>
                      </a:r>
                    </a:p>
                  </a:txBody>
                  <a:tcPr marL="84414" marR="84414" marT="34290" marB="34290">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solidFill>
                            <a:schemeClr val="tx1"/>
                          </a:solidFill>
                        </a:rPr>
                        <a:t>Total</a:t>
                      </a:r>
                    </a:p>
                  </a:txBody>
                  <a:tcPr marL="84414" marR="84414" marT="34290" marB="34290">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297180">
                <a:tc>
                  <a:txBody>
                    <a:bodyPr/>
                    <a:lstStyle/>
                    <a:p>
                      <a:pPr algn="ctr"/>
                      <a:r>
                        <a:rPr lang="en-GB" sz="1500" dirty="0"/>
                        <a:t>Yes</a:t>
                      </a:r>
                    </a:p>
                  </a:txBody>
                  <a:tcPr marL="84414" marR="84414" marT="34290" marB="34290">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bg2"/>
                    </a:solidFill>
                  </a:tcPr>
                </a:tc>
                <a:tc>
                  <a:txBody>
                    <a:bodyPr/>
                    <a:lstStyle/>
                    <a:p>
                      <a:pPr algn="ctr"/>
                      <a:r>
                        <a:rPr lang="en-GB" sz="1500" dirty="0">
                          <a:solidFill>
                            <a:schemeClr val="tx1"/>
                          </a:solidFill>
                        </a:rPr>
                        <a:t>33</a:t>
                      </a:r>
                    </a:p>
                  </a:txBody>
                  <a:tcPr marL="84414" marR="84414"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algn="ctr"/>
                      <a:r>
                        <a:rPr lang="en-GB" sz="1500" dirty="0">
                          <a:solidFill>
                            <a:schemeClr val="tx1"/>
                          </a:solidFill>
                        </a:rPr>
                        <a:t>43</a:t>
                      </a:r>
                    </a:p>
                  </a:txBody>
                  <a:tcPr marL="84414" marR="84414"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r>
                        <a:rPr lang="en-GB" sz="1500">
                          <a:solidFill>
                            <a:schemeClr val="tx1"/>
                          </a:solidFill>
                        </a:rPr>
                        <a:t>76</a:t>
                      </a:r>
                      <a:endParaRPr lang="en-GB" sz="1500" dirty="0">
                        <a:solidFill>
                          <a:schemeClr val="tx1"/>
                        </a:solidFill>
                      </a:endParaRPr>
                    </a:p>
                  </a:txBody>
                  <a:tcPr marL="84414" marR="84414"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10002"/>
                  </a:ext>
                </a:extLst>
              </a:tr>
              <a:tr h="297180">
                <a:tc>
                  <a:txBody>
                    <a:bodyPr/>
                    <a:lstStyle/>
                    <a:p>
                      <a:pPr algn="ctr"/>
                      <a:r>
                        <a:rPr lang="en-GB" sz="1500" dirty="0"/>
                        <a:t>No</a:t>
                      </a:r>
                    </a:p>
                  </a:txBody>
                  <a:tcPr marL="84414" marR="84414"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solidFill>
                            <a:schemeClr val="tx1"/>
                          </a:solidFill>
                        </a:rPr>
                        <a:t>7</a:t>
                      </a:r>
                    </a:p>
                  </a:txBody>
                  <a:tcPr marL="84414" marR="84414"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solidFill>
                            <a:schemeClr val="tx1"/>
                          </a:solidFill>
                        </a:rPr>
                        <a:t>7</a:t>
                      </a:r>
                    </a:p>
                  </a:txBody>
                  <a:tcPr marL="84414" marR="84414"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solidFill>
                            <a:schemeClr val="tx1"/>
                          </a:solidFill>
                        </a:rPr>
                        <a:t>14</a:t>
                      </a:r>
                    </a:p>
                  </a:txBody>
                  <a:tcPr marL="84414" marR="84414"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3"/>
                  </a:ext>
                </a:extLst>
              </a:tr>
              <a:tr h="297180">
                <a:tc>
                  <a:txBody>
                    <a:bodyPr/>
                    <a:lstStyle/>
                    <a:p>
                      <a:pPr algn="ctr"/>
                      <a:r>
                        <a:rPr lang="en-GB" sz="1500" dirty="0">
                          <a:solidFill>
                            <a:schemeClr val="tx1"/>
                          </a:solidFill>
                        </a:rPr>
                        <a:t>Total</a:t>
                      </a:r>
                    </a:p>
                  </a:txBody>
                  <a:tcPr marL="84414" marR="84414"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solidFill>
                            <a:schemeClr val="tx1"/>
                          </a:solidFill>
                        </a:rPr>
                        <a:t>40</a:t>
                      </a:r>
                    </a:p>
                  </a:txBody>
                  <a:tcPr marL="84414" marR="84414"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solidFill>
                            <a:schemeClr val="tx1"/>
                          </a:solidFill>
                        </a:rPr>
                        <a:t>50</a:t>
                      </a:r>
                    </a:p>
                  </a:txBody>
                  <a:tcPr marL="84414" marR="84414"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solidFill>
                            <a:schemeClr val="tx1"/>
                          </a:solidFill>
                        </a:rPr>
                        <a:t>90</a:t>
                      </a:r>
                    </a:p>
                  </a:txBody>
                  <a:tcPr marL="84414" marR="84414"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4"/>
                  </a:ext>
                </a:extLst>
              </a:tr>
            </a:tbl>
          </a:graphicData>
        </a:graphic>
      </p:graphicFrame>
      <p:sp>
        <p:nvSpPr>
          <p:cNvPr id="2" name="Content Placeholder 1">
            <a:extLst>
              <a:ext uri="{FF2B5EF4-FFF2-40B4-BE49-F238E27FC236}">
                <a16:creationId xmlns:a16="http://schemas.microsoft.com/office/drawing/2014/main" id="{5FBD926F-3E65-4177-885A-18BD8302AE63}"/>
              </a:ext>
            </a:extLst>
          </p:cNvPr>
          <p:cNvSpPr>
            <a:spLocks noGrp="1"/>
          </p:cNvSpPr>
          <p:nvPr>
            <p:ph sz="half" idx="2"/>
          </p:nvPr>
        </p:nvSpPr>
        <p:spPr>
          <a:xfrm>
            <a:off x="4594860" y="531537"/>
            <a:ext cx="4089600" cy="3060000"/>
          </a:xfrm>
        </p:spPr>
        <p:txBody>
          <a:bodyPr/>
          <a:lstStyle/>
          <a:p>
            <a:pPr marL="0" indent="0">
              <a:buNone/>
            </a:pPr>
            <a:r>
              <a:rPr lang="en-GB" dirty="0"/>
              <a:t>Lisa partitions the events by season…. </a:t>
            </a:r>
          </a:p>
          <a:p>
            <a:pPr marL="0" indent="0">
              <a:buNone/>
            </a:pPr>
            <a:r>
              <a:rPr lang="en-GB" dirty="0">
                <a:highlight>
                  <a:srgbClr val="FFFF00"/>
                </a:highlight>
              </a:rPr>
              <a:t>Q: Recompute the scores. What do they tell you?</a:t>
            </a:r>
          </a:p>
        </p:txBody>
      </p:sp>
      <p:graphicFrame>
        <p:nvGraphicFramePr>
          <p:cNvPr id="6" name="Content Placeholder 3"/>
          <p:cNvGraphicFramePr>
            <a:graphicFrameLocks/>
          </p:cNvGraphicFramePr>
          <p:nvPr>
            <p:extLst>
              <p:ext uri="{D42A27DB-BD31-4B8C-83A1-F6EECF244321}">
                <p14:modId xmlns:p14="http://schemas.microsoft.com/office/powerpoint/2010/main" val="1796139781"/>
              </p:ext>
            </p:extLst>
          </p:nvPr>
        </p:nvGraphicFramePr>
        <p:xfrm>
          <a:off x="4825550" y="2238180"/>
          <a:ext cx="3240360" cy="1485900"/>
        </p:xfrm>
        <a:graphic>
          <a:graphicData uri="http://schemas.openxmlformats.org/drawingml/2006/table">
            <a:tbl>
              <a:tblPr firstRow="1" bandRow="1">
                <a:tableStyleId>{AF606853-7671-496A-8E4F-DF71F8EC918B}</a:tableStyleId>
              </a:tblPr>
              <a:tblGrid>
                <a:gridCol w="897501">
                  <a:extLst>
                    <a:ext uri="{9D8B030D-6E8A-4147-A177-3AD203B41FA5}">
                      <a16:colId xmlns:a16="http://schemas.microsoft.com/office/drawing/2014/main" val="20000"/>
                    </a:ext>
                  </a:extLst>
                </a:gridCol>
                <a:gridCol w="722679">
                  <a:extLst>
                    <a:ext uri="{9D8B030D-6E8A-4147-A177-3AD203B41FA5}">
                      <a16:colId xmlns:a16="http://schemas.microsoft.com/office/drawing/2014/main" val="20001"/>
                    </a:ext>
                  </a:extLst>
                </a:gridCol>
                <a:gridCol w="810090">
                  <a:extLst>
                    <a:ext uri="{9D8B030D-6E8A-4147-A177-3AD203B41FA5}">
                      <a16:colId xmlns:a16="http://schemas.microsoft.com/office/drawing/2014/main" val="20002"/>
                    </a:ext>
                  </a:extLst>
                </a:gridCol>
                <a:gridCol w="810090">
                  <a:extLst>
                    <a:ext uri="{9D8B030D-6E8A-4147-A177-3AD203B41FA5}">
                      <a16:colId xmlns:a16="http://schemas.microsoft.com/office/drawing/2014/main" val="20003"/>
                    </a:ext>
                  </a:extLst>
                </a:gridCol>
              </a:tblGrid>
              <a:tr h="297180">
                <a:tc rowSpan="2">
                  <a:txBody>
                    <a:bodyPr/>
                    <a:lstStyle/>
                    <a:p>
                      <a:pPr algn="ctr"/>
                      <a:r>
                        <a:rPr lang="en-GB" sz="1500" dirty="0">
                          <a:solidFill>
                            <a:schemeClr val="bg1"/>
                          </a:solidFill>
                        </a:rPr>
                        <a:t>Fog forecast</a:t>
                      </a:r>
                    </a:p>
                  </a:txBody>
                  <a:tcPr marL="68580" marR="68580" marT="34290" marB="34290">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gridSpan="3">
                  <a:txBody>
                    <a:bodyPr/>
                    <a:lstStyle/>
                    <a:p>
                      <a:pPr algn="ctr"/>
                      <a:r>
                        <a:rPr lang="en-GB" sz="1500" dirty="0">
                          <a:solidFill>
                            <a:schemeClr val="bg1"/>
                          </a:solidFill>
                        </a:rPr>
                        <a:t>Fog observed?</a:t>
                      </a:r>
                    </a:p>
                  </a:txBody>
                  <a:tcPr marL="68580" marR="68580" marT="34290" marB="34290">
                    <a:lnL w="12700" cap="flat" cmpd="sng" algn="ctr">
                      <a:solidFill>
                        <a:schemeClr val="tx1"/>
                      </a:solidFill>
                      <a:prstDash val="solid"/>
                      <a:round/>
                      <a:headEnd type="none" w="med" len="med"/>
                      <a:tailEnd type="none" w="med" len="med"/>
                    </a:lnL>
                    <a:lnB w="12700" cap="flat" cmpd="sng" algn="ctr">
                      <a:noFill/>
                      <a:prstDash val="solid"/>
                      <a:round/>
                      <a:headEnd type="none" w="med" len="med"/>
                      <a:tailEnd type="none" w="med" len="med"/>
                    </a:lnB>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00"/>
                  </a:ext>
                </a:extLst>
              </a:tr>
              <a:tr h="297180">
                <a:tc vMerge="1">
                  <a:txBody>
                    <a:bodyPr/>
                    <a:lstStyle/>
                    <a:p>
                      <a:endParaRPr lang="en-GB" dirty="0"/>
                    </a:p>
                  </a:txBody>
                  <a:tcPr/>
                </a:tc>
                <a:tc>
                  <a:txBody>
                    <a:bodyPr/>
                    <a:lstStyle/>
                    <a:p>
                      <a:pPr algn="ctr"/>
                      <a:r>
                        <a:rPr lang="en-GB" sz="1500" dirty="0"/>
                        <a:t>Yes</a:t>
                      </a:r>
                    </a:p>
                  </a:txBody>
                  <a:tcPr marL="68580" marR="68580" marT="34290" marB="34290">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t>No</a:t>
                      </a:r>
                    </a:p>
                  </a:txBody>
                  <a:tcPr marL="68580" marR="68580" marT="34290" marB="34290">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solidFill>
                            <a:schemeClr val="tx1"/>
                          </a:solidFill>
                        </a:rPr>
                        <a:t>Total</a:t>
                      </a:r>
                    </a:p>
                  </a:txBody>
                  <a:tcPr marL="68580" marR="68580" marT="34290" marB="34290">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297180">
                <a:tc>
                  <a:txBody>
                    <a:bodyPr/>
                    <a:lstStyle/>
                    <a:p>
                      <a:pPr algn="ctr"/>
                      <a:r>
                        <a:rPr lang="en-GB" sz="1500" dirty="0"/>
                        <a:t>Yes</a:t>
                      </a:r>
                    </a:p>
                  </a:txBody>
                  <a:tcPr marL="68580" marR="68580" marT="34290" marB="34290">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bg2"/>
                    </a:solidFill>
                  </a:tcPr>
                </a:tc>
                <a:tc>
                  <a:txBody>
                    <a:bodyPr/>
                    <a:lstStyle/>
                    <a:p>
                      <a:pPr algn="ctr"/>
                      <a:r>
                        <a:rPr lang="en-GB" sz="1500" dirty="0">
                          <a:solidFill>
                            <a:schemeClr val="tx1"/>
                          </a:solidFill>
                        </a:rPr>
                        <a:t>2</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algn="ctr"/>
                      <a:r>
                        <a:rPr lang="en-GB" sz="1500" dirty="0">
                          <a:solidFill>
                            <a:schemeClr val="tx1"/>
                          </a:solidFill>
                        </a:rPr>
                        <a:t>13</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r>
                        <a:rPr lang="en-GB" sz="1500" dirty="0">
                          <a:solidFill>
                            <a:schemeClr val="tx1"/>
                          </a:solidFill>
                        </a:rPr>
                        <a:t>15</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10002"/>
                  </a:ext>
                </a:extLst>
              </a:tr>
              <a:tr h="297180">
                <a:tc>
                  <a:txBody>
                    <a:bodyPr/>
                    <a:lstStyle/>
                    <a:p>
                      <a:pPr algn="ctr"/>
                      <a:r>
                        <a:rPr lang="en-GB" sz="1500" dirty="0"/>
                        <a:t>No</a:t>
                      </a: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solidFill>
                            <a:schemeClr val="tx1"/>
                          </a:solidFill>
                        </a:rPr>
                        <a:t>14</a:t>
                      </a: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solidFill>
                            <a:schemeClr val="tx1"/>
                          </a:solidFill>
                        </a:rPr>
                        <a:t>63</a:t>
                      </a: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solidFill>
                            <a:schemeClr val="tx1"/>
                          </a:solidFill>
                        </a:rPr>
                        <a:t>77</a:t>
                      </a: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3"/>
                  </a:ext>
                </a:extLst>
              </a:tr>
              <a:tr h="297180">
                <a:tc>
                  <a:txBody>
                    <a:bodyPr/>
                    <a:lstStyle/>
                    <a:p>
                      <a:pPr algn="ctr"/>
                      <a:r>
                        <a:rPr lang="en-GB" sz="1500" dirty="0">
                          <a:solidFill>
                            <a:schemeClr val="tx1"/>
                          </a:solidFill>
                        </a:rPr>
                        <a:t>Total</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solidFill>
                            <a:schemeClr val="tx1"/>
                          </a:solidFill>
                        </a:rPr>
                        <a:t>16</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solidFill>
                            <a:schemeClr val="tx1"/>
                          </a:solidFill>
                        </a:rPr>
                        <a:t>76</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sz="1500" dirty="0">
                          <a:solidFill>
                            <a:schemeClr val="tx1"/>
                          </a:solidFill>
                        </a:rPr>
                        <a:t>92</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4"/>
                  </a:ext>
                </a:extLst>
              </a:tr>
            </a:tbl>
          </a:graphicData>
        </a:graphic>
      </p:graphicFrame>
      <p:sp>
        <p:nvSpPr>
          <p:cNvPr id="7" name="Title 1"/>
          <p:cNvSpPr txBox="1">
            <a:spLocks/>
          </p:cNvSpPr>
          <p:nvPr/>
        </p:nvSpPr>
        <p:spPr bwMode="auto">
          <a:xfrm>
            <a:off x="721358" y="1891137"/>
            <a:ext cx="3240360" cy="59406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algn="ctr" eaLnBrk="1" hangingPunct="1">
              <a:lnSpc>
                <a:spcPct val="85000"/>
              </a:lnSpc>
              <a:defRPr/>
            </a:pPr>
            <a:r>
              <a:rPr lang="en-GB" sz="2400" i="1" kern="0" dirty="0">
                <a:latin typeface="Arial"/>
              </a:rPr>
              <a:t>December to February</a:t>
            </a:r>
            <a:endParaRPr lang="en-GB" sz="3000" i="1" kern="0" dirty="0">
              <a:latin typeface="Arial"/>
            </a:endParaRPr>
          </a:p>
        </p:txBody>
      </p:sp>
      <p:sp>
        <p:nvSpPr>
          <p:cNvPr id="8" name="Title 1"/>
          <p:cNvSpPr txBox="1">
            <a:spLocks/>
          </p:cNvSpPr>
          <p:nvPr/>
        </p:nvSpPr>
        <p:spPr bwMode="auto">
          <a:xfrm>
            <a:off x="4951594" y="1884894"/>
            <a:ext cx="3240360" cy="594066"/>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algn="ctr" eaLnBrk="1" hangingPunct="1">
              <a:lnSpc>
                <a:spcPct val="85000"/>
              </a:lnSpc>
              <a:defRPr/>
            </a:pPr>
            <a:r>
              <a:rPr lang="en-GB" sz="2400" i="1" kern="0" dirty="0">
                <a:latin typeface="Arial"/>
              </a:rPr>
              <a:t>March to May</a:t>
            </a:r>
            <a:endParaRPr lang="en-GB" sz="3000" i="1" kern="0" dirty="0">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0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C1E647-5F9E-4996-9556-90EE8CCCC3AB}"/>
              </a:ext>
            </a:extLst>
          </p:cNvPr>
          <p:cNvSpPr>
            <a:spLocks noGrp="1"/>
          </p:cNvSpPr>
          <p:nvPr>
            <p:ph idx="1"/>
          </p:nvPr>
        </p:nvSpPr>
        <p:spPr>
          <a:xfrm>
            <a:off x="252000" y="1277498"/>
            <a:ext cx="8640000" cy="3060000"/>
          </a:xfrm>
        </p:spPr>
        <p:txBody>
          <a:bodyPr/>
          <a:lstStyle/>
          <a:p>
            <a:r>
              <a:rPr lang="en-GB" dirty="0"/>
              <a:t>The detail looks very realistic but is it right?</a:t>
            </a:r>
          </a:p>
        </p:txBody>
      </p:sp>
      <p:sp>
        <p:nvSpPr>
          <p:cNvPr id="3" name="Title 2">
            <a:extLst>
              <a:ext uri="{FF2B5EF4-FFF2-40B4-BE49-F238E27FC236}">
                <a16:creationId xmlns:a16="http://schemas.microsoft.com/office/drawing/2014/main" id="{40E815FD-F5D8-4592-BA09-491BB4A7E7F7}"/>
              </a:ext>
            </a:extLst>
          </p:cNvPr>
          <p:cNvSpPr>
            <a:spLocks noGrp="1"/>
          </p:cNvSpPr>
          <p:nvPr>
            <p:ph type="title"/>
          </p:nvPr>
        </p:nvSpPr>
        <p:spPr>
          <a:xfrm>
            <a:off x="252000" y="576164"/>
            <a:ext cx="8640000" cy="576000"/>
          </a:xfrm>
        </p:spPr>
        <p:txBody>
          <a:bodyPr/>
          <a:lstStyle/>
          <a:p>
            <a:r>
              <a:rPr lang="en-GB" dirty="0"/>
              <a:t>Double penalty and km-scale models</a:t>
            </a:r>
          </a:p>
        </p:txBody>
      </p:sp>
      <p:pic>
        <p:nvPicPr>
          <p:cNvPr id="4" name="image21.png" descr="example_forecasts.png">
            <a:extLst>
              <a:ext uri="{FF2B5EF4-FFF2-40B4-BE49-F238E27FC236}">
                <a16:creationId xmlns:a16="http://schemas.microsoft.com/office/drawing/2014/main" id="{9E10C0F5-F051-4ACC-B785-9A714A85E9D9}"/>
              </a:ext>
            </a:extLst>
          </p:cNvPr>
          <p:cNvPicPr>
            <a:picLocks noChangeAspect="1"/>
          </p:cNvPicPr>
          <p:nvPr/>
        </p:nvPicPr>
        <p:blipFill>
          <a:blip r:embed="rId2" cstate="print"/>
          <a:srcRect l="44" b="69"/>
          <a:stretch>
            <a:fillRect/>
          </a:stretch>
        </p:blipFill>
        <p:spPr>
          <a:xfrm>
            <a:off x="1144628" y="1649178"/>
            <a:ext cx="6854744" cy="2614950"/>
          </a:xfrm>
          <a:prstGeom prst="rect">
            <a:avLst/>
          </a:prstGeom>
          <a:ln w="12700">
            <a:miter lim="400000"/>
          </a:ln>
        </p:spPr>
      </p:pic>
      <p:sp>
        <p:nvSpPr>
          <p:cNvPr id="5" name="Shape 643">
            <a:extLst>
              <a:ext uri="{FF2B5EF4-FFF2-40B4-BE49-F238E27FC236}">
                <a16:creationId xmlns:a16="http://schemas.microsoft.com/office/drawing/2014/main" id="{86924BC7-D101-41A7-A810-0D265AED3BAF}"/>
              </a:ext>
            </a:extLst>
          </p:cNvPr>
          <p:cNvSpPr/>
          <p:nvPr/>
        </p:nvSpPr>
        <p:spPr>
          <a:xfrm>
            <a:off x="7276351" y="4813629"/>
            <a:ext cx="3696420" cy="300082"/>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a:defRPr sz="1800"/>
            </a:lvl1pPr>
          </a:lstStyle>
          <a:p>
            <a:r>
              <a:rPr sz="1350" dirty="0"/>
              <a:t>From Kain et al. 2016</a:t>
            </a:r>
          </a:p>
        </p:txBody>
      </p:sp>
      <p:sp>
        <p:nvSpPr>
          <p:cNvPr id="6" name="TextBox 5">
            <a:extLst>
              <a:ext uri="{FF2B5EF4-FFF2-40B4-BE49-F238E27FC236}">
                <a16:creationId xmlns:a16="http://schemas.microsoft.com/office/drawing/2014/main" id="{BEB5A545-FE4E-46A4-BBC3-193DC87A7BAB}"/>
              </a:ext>
            </a:extLst>
          </p:cNvPr>
          <p:cNvSpPr txBox="1"/>
          <p:nvPr/>
        </p:nvSpPr>
        <p:spPr>
          <a:xfrm>
            <a:off x="252000" y="4354962"/>
            <a:ext cx="8738290" cy="276999"/>
          </a:xfrm>
          <a:prstGeom prst="rect">
            <a:avLst/>
          </a:prstGeom>
          <a:solidFill>
            <a:srgbClr val="FFFF00"/>
          </a:solidFill>
        </p:spPr>
        <p:txBody>
          <a:bodyPr wrap="none" rtlCol="0">
            <a:spAutoFit/>
          </a:bodyPr>
          <a:lstStyle/>
          <a:p>
            <a:r>
              <a:rPr lang="en-GB" sz="1200" i="1" dirty="0"/>
              <a:t>Q: </a:t>
            </a:r>
            <a:r>
              <a:rPr lang="en-GB" sz="1200" dirty="0"/>
              <a:t>What happens if you calculated categorical scores based on a pointwise comparison between these models and the radar?</a:t>
            </a:r>
          </a:p>
        </p:txBody>
      </p:sp>
    </p:spTree>
    <p:extLst>
      <p:ext uri="{BB962C8B-B14F-4D97-AF65-F5344CB8AC3E}">
        <p14:creationId xmlns:p14="http://schemas.microsoft.com/office/powerpoint/2010/main" val="1093288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381" y="560387"/>
            <a:ext cx="8640000" cy="1011034"/>
          </a:xfrm>
        </p:spPr>
        <p:txBody>
          <a:bodyPr>
            <a:normAutofit/>
          </a:bodyPr>
          <a:lstStyle/>
          <a:p>
            <a:r>
              <a:rPr lang="en-GB" dirty="0"/>
              <a:t>Binary (dichotomous) events</a:t>
            </a:r>
            <a:br>
              <a:rPr lang="en-GB" dirty="0"/>
            </a:br>
            <a:r>
              <a:rPr lang="en-GB" sz="2700" i="1" dirty="0"/>
              <a:t>Yes/No, presence/absence</a:t>
            </a:r>
            <a:endParaRPr lang="en-GB" i="1" dirty="0"/>
          </a:p>
        </p:txBody>
      </p:sp>
      <p:sp>
        <p:nvSpPr>
          <p:cNvPr id="4" name="Text Placeholder 3"/>
          <p:cNvSpPr>
            <a:spLocks noGrp="1"/>
          </p:cNvSpPr>
          <p:nvPr>
            <p:ph type="subTitle" idx="1"/>
          </p:nvPr>
        </p:nvSpPr>
        <p:spPr>
          <a:xfrm>
            <a:off x="632803" y="1641362"/>
            <a:ext cx="2221431" cy="576444"/>
          </a:xfrm>
        </p:spPr>
        <p:txBody>
          <a:bodyPr>
            <a:normAutofit/>
          </a:bodyPr>
          <a:lstStyle/>
          <a:p>
            <a:pPr>
              <a:buNone/>
            </a:pPr>
            <a:r>
              <a:rPr lang="en-GB" dirty="0"/>
              <a:t>	</a:t>
            </a:r>
            <a:r>
              <a:rPr lang="en-GB" b="1" dirty="0"/>
              <a:t>Examples</a:t>
            </a:r>
          </a:p>
        </p:txBody>
      </p:sp>
      <p:sp>
        <p:nvSpPr>
          <p:cNvPr id="5" name="Text Placeholder 4"/>
          <p:cNvSpPr>
            <a:spLocks noGrp="1"/>
          </p:cNvSpPr>
          <p:nvPr>
            <p:ph type="body" sz="quarter" idx="4294967295"/>
          </p:nvPr>
        </p:nvSpPr>
        <p:spPr>
          <a:xfrm>
            <a:off x="4511381" y="1641362"/>
            <a:ext cx="4411296" cy="479425"/>
          </a:xfrm>
        </p:spPr>
        <p:txBody>
          <a:bodyPr>
            <a:noAutofit/>
          </a:bodyPr>
          <a:lstStyle/>
          <a:p>
            <a:pPr>
              <a:buNone/>
            </a:pPr>
            <a:r>
              <a:rPr lang="en-GB" sz="1800" i="1" dirty="0"/>
              <a:t>	</a:t>
            </a:r>
            <a:r>
              <a:rPr lang="en-GB" sz="1800" b="1" dirty="0"/>
              <a:t>Underlying continuous variable</a:t>
            </a:r>
          </a:p>
        </p:txBody>
      </p:sp>
      <p:sp>
        <p:nvSpPr>
          <p:cNvPr id="6" name="Content Placeholder 5"/>
          <p:cNvSpPr>
            <a:spLocks noGrp="1"/>
          </p:cNvSpPr>
          <p:nvPr>
            <p:ph sz="quarter" idx="4294967295"/>
          </p:nvPr>
        </p:nvSpPr>
        <p:spPr>
          <a:xfrm>
            <a:off x="4741074" y="1934187"/>
            <a:ext cx="3186112" cy="2424113"/>
          </a:xfrm>
        </p:spPr>
        <p:txBody>
          <a:bodyPr/>
          <a:lstStyle/>
          <a:p>
            <a:r>
              <a:rPr lang="en-GB" dirty="0"/>
              <a:t>Visibility</a:t>
            </a:r>
          </a:p>
          <a:p>
            <a:r>
              <a:rPr lang="en-GB" dirty="0"/>
              <a:t>Air / ground temperature</a:t>
            </a:r>
          </a:p>
          <a:p>
            <a:r>
              <a:rPr lang="en-GB" dirty="0"/>
              <a:t>Rainfall accumulation</a:t>
            </a:r>
            <a:r>
              <a:rPr lang="en-GB" sz="3000" dirty="0">
                <a:solidFill>
                  <a:srgbClr val="000000"/>
                </a:solidFill>
              </a:rPr>
              <a:t> </a:t>
            </a:r>
            <a:endParaRPr lang="en-GB" dirty="0"/>
          </a:p>
          <a:p>
            <a:r>
              <a:rPr lang="en-GB" dirty="0"/>
              <a:t>Lightning flash rate</a:t>
            </a:r>
            <a:br>
              <a:rPr lang="en-GB" dirty="0"/>
            </a:br>
            <a:endParaRPr lang="en-GB" dirty="0"/>
          </a:p>
        </p:txBody>
      </p:sp>
      <p:sp>
        <p:nvSpPr>
          <p:cNvPr id="3" name="Content Placeholder 2"/>
          <p:cNvSpPr>
            <a:spLocks noGrp="1"/>
          </p:cNvSpPr>
          <p:nvPr>
            <p:ph sz="half" idx="4294967295"/>
          </p:nvPr>
        </p:nvSpPr>
        <p:spPr>
          <a:xfrm>
            <a:off x="1412758" y="1934188"/>
            <a:ext cx="2700338" cy="2424113"/>
          </a:xfrm>
        </p:spPr>
        <p:txBody>
          <a:bodyPr/>
          <a:lstStyle/>
          <a:p>
            <a:r>
              <a:rPr lang="en-GB" dirty="0"/>
              <a:t>It’s foggy</a:t>
            </a:r>
          </a:p>
          <a:p>
            <a:r>
              <a:rPr lang="en-GB" dirty="0"/>
              <a:t>There’s a frost</a:t>
            </a:r>
            <a:r>
              <a:rPr lang="en-GB" dirty="0">
                <a:solidFill>
                  <a:srgbClr val="000000"/>
                </a:solidFill>
              </a:rPr>
              <a:t> </a:t>
            </a:r>
            <a:endParaRPr lang="en-GB" dirty="0"/>
          </a:p>
          <a:p>
            <a:r>
              <a:rPr lang="en-GB" dirty="0"/>
              <a:t>It’s raining</a:t>
            </a:r>
            <a:r>
              <a:rPr lang="en-GB" sz="3000" dirty="0">
                <a:solidFill>
                  <a:srgbClr val="000000"/>
                </a:solidFill>
              </a:rPr>
              <a:t> </a:t>
            </a:r>
            <a:endParaRPr lang="en-GB" dirty="0"/>
          </a:p>
          <a:p>
            <a:r>
              <a:rPr lang="en-GB" dirty="0"/>
              <a:t>There’s a thunderstorm</a:t>
            </a:r>
            <a:br>
              <a:rPr lang="en-GB" dirty="0"/>
            </a:br>
            <a:r>
              <a:rPr lang="en-GB" dirty="0"/>
              <a:t> (in a given area)</a:t>
            </a:r>
          </a:p>
          <a:p>
            <a:pPr>
              <a:buNone/>
            </a:pPr>
            <a:endParaRPr lang="en-GB"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1000"/>
                                        <p:tgtEl>
                                          <p:spTgt spid="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animEffect transition="in" filter="fade">
                                      <p:cBhvr>
                                        <p:cTn id="37" dur="1000"/>
                                        <p:tgtEl>
                                          <p:spTgt spid="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1" end="1"/>
                                            </p:txEl>
                                          </p:spTgt>
                                        </p:tgtEl>
                                        <p:attrNameLst>
                                          <p:attrName>style.visibility</p:attrName>
                                        </p:attrNameLst>
                                      </p:cBhvr>
                                      <p:to>
                                        <p:strVal val="visible"/>
                                      </p:to>
                                    </p:set>
                                    <p:animEffect transition="in" filter="fade">
                                      <p:cBhvr>
                                        <p:cTn id="42" dur="1000"/>
                                        <p:tgtEl>
                                          <p:spTgt spid="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fade">
                                      <p:cBhvr>
                                        <p:cTn id="47" dur="1000"/>
                                        <p:tgtEl>
                                          <p:spTgt spid="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3" end="3"/>
                                            </p:txEl>
                                          </p:spTgt>
                                        </p:tgtEl>
                                        <p:attrNameLst>
                                          <p:attrName>style.visibility</p:attrName>
                                        </p:attrNameLst>
                                      </p:cBhvr>
                                      <p:to>
                                        <p:strVal val="visible"/>
                                      </p:to>
                                    </p:set>
                                    <p:animEffect transition="in" filter="fade">
                                      <p:cBhvr>
                                        <p:cTn id="52" dur="1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allAtOnce"/>
      <p:bldP spid="6" grpId="0" uiExpand="1" build="p"/>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p:nvPr/>
        </p:nvSpPr>
        <p:spPr>
          <a:xfrm>
            <a:off x="150961" y="4936885"/>
            <a:ext cx="2166938" cy="186300"/>
          </a:xfrm>
          <a:prstGeom prst="rect">
            <a:avLst/>
          </a:prstGeom>
          <a:ln w="12700">
            <a:miter lim="400000"/>
          </a:ln>
          <a:extLst>
            <a:ext uri="{C572A759-6A51-4108-AA02-DFA0A04FC94B}">
              <ma14:wrappingTextBoxFlag xmlns:ma14="http://schemas.microsoft.com/office/mac/drawingml/2011/main" xmlns="" val="1"/>
            </a:ext>
          </a:extLst>
        </p:spPr>
        <p:txBody>
          <a:bodyPr lIns="35099" tIns="35099" rIns="35099" bIns="35099">
            <a:spAutoFit/>
          </a:bodyPr>
          <a:lstStyle>
            <a:lvl1pPr defTabSz="457200">
              <a:lnSpc>
                <a:spcPct val="100000"/>
              </a:lnSpc>
              <a:tabLst>
                <a:tab pos="723900" algn="l"/>
                <a:tab pos="1447800" algn="l"/>
                <a:tab pos="2171700" algn="l"/>
              </a:tabLst>
              <a:defRPr sz="1000">
                <a:latin typeface="DejaVu Sans"/>
                <a:ea typeface="DejaVu Sans"/>
                <a:cs typeface="DejaVu Sans"/>
                <a:sym typeface="DejaVu Sans"/>
              </a:defRPr>
            </a:lvl1pPr>
          </a:lstStyle>
          <a:p>
            <a:r>
              <a:rPr sz="750" dirty="0"/>
              <a:t>© Crown copyright   Met Office</a:t>
            </a:r>
          </a:p>
        </p:txBody>
      </p:sp>
      <p:sp>
        <p:nvSpPr>
          <p:cNvPr id="328" name="Shape 328"/>
          <p:cNvSpPr>
            <a:spLocks noGrp="1"/>
          </p:cNvSpPr>
          <p:nvPr>
            <p:ph type="title"/>
          </p:nvPr>
        </p:nvSpPr>
        <p:spPr>
          <a:xfrm>
            <a:off x="191941" y="470342"/>
            <a:ext cx="8640000" cy="748604"/>
          </a:xfrm>
          <a:prstGeom prst="rect">
            <a:avLst/>
          </a:prstGeom>
        </p:spPr>
        <p:txBody>
          <a:bodyPr>
            <a:noAutofit/>
          </a:bodyPr>
          <a:lstStyle>
            <a:lvl1pPr defTabSz="448055">
              <a:defRPr sz="3136"/>
            </a:lvl1pPr>
          </a:lstStyle>
          <a:p>
            <a:r>
              <a:rPr sz="2400" dirty="0"/>
              <a:t>We shouldn’t believe </a:t>
            </a:r>
            <a:r>
              <a:rPr lang="en-US" sz="2400" dirty="0"/>
              <a:t>high-resolution at </a:t>
            </a:r>
            <a:r>
              <a:rPr sz="2400" dirty="0"/>
              <a:t>or near the grid scale</a:t>
            </a:r>
            <a:r>
              <a:rPr lang="en-GB" sz="2400" dirty="0"/>
              <a:t>:</a:t>
            </a:r>
            <a:br>
              <a:rPr lang="en-GB" sz="2400" dirty="0"/>
            </a:br>
            <a:r>
              <a:rPr lang="en-GB" sz="2400" dirty="0"/>
              <a:t>so, we shouldn’t attempt to verify it!</a:t>
            </a:r>
            <a:endParaRPr sz="2400" dirty="0"/>
          </a:p>
        </p:txBody>
      </p:sp>
      <p:sp>
        <p:nvSpPr>
          <p:cNvPr id="329" name="Shape 329"/>
          <p:cNvSpPr/>
          <p:nvPr/>
        </p:nvSpPr>
        <p:spPr>
          <a:xfrm rot="19460524">
            <a:off x="2315079" y="1801385"/>
            <a:ext cx="4158854" cy="2159795"/>
          </a:xfrm>
          <a:prstGeom prst="ellipse">
            <a:avLst/>
          </a:prstGeom>
          <a:gradFill>
            <a:gsLst>
              <a:gs pos="0">
                <a:srgbClr val="000082"/>
              </a:gs>
              <a:gs pos="30000">
                <a:srgbClr val="66008F"/>
              </a:gs>
              <a:gs pos="64999">
                <a:srgbClr val="BA0066"/>
              </a:gs>
              <a:gs pos="89999">
                <a:srgbClr val="FF0000"/>
              </a:gs>
              <a:gs pos="100000">
                <a:srgbClr val="FF8200"/>
              </a:gs>
            </a:gsLst>
            <a:lin ang="18900000"/>
          </a:gradFill>
          <a:ln>
            <a:solidFill>
              <a:srgbClr val="000000"/>
            </a:solidFill>
          </a:ln>
        </p:spPr>
        <p:txBody>
          <a:bodyPr lIns="34289" rIns="34289" anchor="ctr"/>
          <a:lstStyle/>
          <a:p>
            <a:pPr algn="ctr" defTabSz="342900">
              <a:lnSpc>
                <a:spcPct val="91000"/>
              </a:lnSpc>
              <a:defRPr sz="1800">
                <a:solidFill>
                  <a:srgbClr val="FFFFFF"/>
                </a:solidFill>
              </a:defRPr>
            </a:pPr>
            <a:endParaRPr sz="1350"/>
          </a:p>
        </p:txBody>
      </p:sp>
      <p:sp>
        <p:nvSpPr>
          <p:cNvPr id="330" name="Shape 330"/>
          <p:cNvSpPr/>
          <p:nvPr/>
        </p:nvSpPr>
        <p:spPr>
          <a:xfrm>
            <a:off x="1143001" y="1419225"/>
            <a:ext cx="2297906" cy="1323439"/>
          </a:xfrm>
          <a:prstGeom prst="rect">
            <a:avLst/>
          </a:prstGeom>
          <a:solidFill>
            <a:srgbClr val="000000"/>
          </a:solidFill>
          <a:ln>
            <a:solidFill>
              <a:srgbClr val="FFFFFF"/>
            </a:solidFill>
            <a:miter/>
          </a:ln>
          <a:extLst>
            <a:ext uri="{C572A759-6A51-4108-AA02-DFA0A04FC94B}">
              <ma14:wrappingTextBoxFlag xmlns:ma14="http://schemas.microsoft.com/office/mac/drawingml/2011/main" xmlns="" val="1"/>
            </a:ext>
          </a:extLst>
        </p:spPr>
        <p:txBody>
          <a:bodyPr lIns="34289" rIns="34289">
            <a:spAutoFit/>
          </a:bodyPr>
          <a:lstStyle/>
          <a:p>
            <a:pPr algn="ctr" defTabSz="342900">
              <a:defRPr sz="2400">
                <a:solidFill>
                  <a:srgbClr val="FFFFFF"/>
                </a:solidFill>
              </a:defRPr>
            </a:pPr>
            <a:r>
              <a:rPr sz="2000" dirty="0"/>
              <a:t>Distribution of instability well predicted at larger scale</a:t>
            </a:r>
          </a:p>
        </p:txBody>
      </p:sp>
      <p:grpSp>
        <p:nvGrpSpPr>
          <p:cNvPr id="333" name="Group 333"/>
          <p:cNvGrpSpPr/>
          <p:nvPr/>
        </p:nvGrpSpPr>
        <p:grpSpPr>
          <a:xfrm>
            <a:off x="3546865" y="2703892"/>
            <a:ext cx="160720" cy="378567"/>
            <a:chOff x="-9" y="-23"/>
            <a:chExt cx="214292" cy="504754"/>
          </a:xfrm>
        </p:grpSpPr>
        <p:sp>
          <p:nvSpPr>
            <p:cNvPr id="331" name="Shape 331"/>
            <p:cNvSpPr/>
            <p:nvPr/>
          </p:nvSpPr>
          <p:spPr>
            <a:xfrm>
              <a:off x="-10" y="-24"/>
              <a:ext cx="214293" cy="504756"/>
            </a:xfrm>
            <a:custGeom>
              <a:avLst/>
              <a:gdLst/>
              <a:ahLst/>
              <a:cxnLst>
                <a:cxn ang="0">
                  <a:pos x="wd2" y="hd2"/>
                </a:cxn>
                <a:cxn ang="5400000">
                  <a:pos x="wd2" y="hd2"/>
                </a:cxn>
                <a:cxn ang="10800000">
                  <a:pos x="wd2" y="hd2"/>
                </a:cxn>
                <a:cxn ang="16200000">
                  <a:pos x="wd2" y="hd2"/>
                </a:cxn>
              </a:cxnLst>
              <a:rect l="0" t="0" r="r" b="b"/>
              <a:pathLst>
                <a:path w="21600" h="21600" extrusionOk="0">
                  <a:moveTo>
                    <a:pt x="1950" y="7182"/>
                  </a:moveTo>
                  <a:cubicBezTo>
                    <a:pt x="842" y="7338"/>
                    <a:pt x="0" y="8615"/>
                    <a:pt x="0" y="10139"/>
                  </a:cubicBezTo>
                  <a:cubicBezTo>
                    <a:pt x="0" y="11195"/>
                    <a:pt x="410" y="12172"/>
                    <a:pt x="1075" y="12705"/>
                  </a:cubicBezTo>
                  <a:lnTo>
                    <a:pt x="1064" y="12671"/>
                  </a:lnTo>
                  <a:cubicBezTo>
                    <a:pt x="686" y="13220"/>
                    <a:pt x="475" y="13943"/>
                    <a:pt x="475" y="14693"/>
                  </a:cubicBezTo>
                  <a:cubicBezTo>
                    <a:pt x="476" y="16328"/>
                    <a:pt x="1452" y="17653"/>
                    <a:pt x="2656" y="17653"/>
                  </a:cubicBezTo>
                  <a:cubicBezTo>
                    <a:pt x="2740" y="17653"/>
                    <a:pt x="2825" y="17646"/>
                    <a:pt x="2910" y="17632"/>
                  </a:cubicBezTo>
                  <a:lnTo>
                    <a:pt x="2898" y="17652"/>
                  </a:lnTo>
                  <a:cubicBezTo>
                    <a:pt x="3586" y="19292"/>
                    <a:pt x="4864" y="20303"/>
                    <a:pt x="6249" y="20303"/>
                  </a:cubicBezTo>
                  <a:cubicBezTo>
                    <a:pt x="6949" y="20303"/>
                    <a:pt x="7637" y="20043"/>
                    <a:pt x="8237" y="19550"/>
                  </a:cubicBezTo>
                  <a:lnTo>
                    <a:pt x="8231" y="19554"/>
                  </a:lnTo>
                  <a:cubicBezTo>
                    <a:pt x="8857" y="20833"/>
                    <a:pt x="9910" y="21600"/>
                    <a:pt x="11038" y="21600"/>
                  </a:cubicBezTo>
                  <a:cubicBezTo>
                    <a:pt x="12525" y="21600"/>
                    <a:pt x="13838" y="20271"/>
                    <a:pt x="14269" y="18328"/>
                  </a:cubicBezTo>
                  <a:lnTo>
                    <a:pt x="14272" y="18354"/>
                  </a:lnTo>
                  <a:cubicBezTo>
                    <a:pt x="14732" y="18744"/>
                    <a:pt x="15262" y="18950"/>
                    <a:pt x="15804" y="18950"/>
                  </a:cubicBezTo>
                  <a:cubicBezTo>
                    <a:pt x="17393" y="18950"/>
                    <a:pt x="18685" y="17208"/>
                    <a:pt x="18697" y="15048"/>
                  </a:cubicBezTo>
                  <a:lnTo>
                    <a:pt x="18692" y="15038"/>
                  </a:lnTo>
                  <a:cubicBezTo>
                    <a:pt x="20360" y="14713"/>
                    <a:pt x="21600" y="12768"/>
                    <a:pt x="21600" y="10474"/>
                  </a:cubicBezTo>
                  <a:cubicBezTo>
                    <a:pt x="21600" y="9458"/>
                    <a:pt x="21353" y="8471"/>
                    <a:pt x="20899" y="7665"/>
                  </a:cubicBezTo>
                  <a:lnTo>
                    <a:pt x="20892" y="7663"/>
                  </a:lnTo>
                  <a:cubicBezTo>
                    <a:pt x="21034" y="7210"/>
                    <a:pt x="21108" y="6723"/>
                    <a:pt x="21108" y="6230"/>
                  </a:cubicBezTo>
                  <a:cubicBezTo>
                    <a:pt x="21108" y="4590"/>
                    <a:pt x="20302" y="3151"/>
                    <a:pt x="19142" y="2720"/>
                  </a:cubicBezTo>
                  <a:lnTo>
                    <a:pt x="19151" y="2713"/>
                  </a:lnTo>
                  <a:cubicBezTo>
                    <a:pt x="18943" y="1143"/>
                    <a:pt x="17936" y="0"/>
                    <a:pt x="16761" y="0"/>
                  </a:cubicBezTo>
                  <a:cubicBezTo>
                    <a:pt x="16046" y="0"/>
                    <a:pt x="15369" y="427"/>
                    <a:pt x="14907" y="1166"/>
                  </a:cubicBezTo>
                  <a:lnTo>
                    <a:pt x="14911" y="1171"/>
                  </a:lnTo>
                  <a:cubicBezTo>
                    <a:pt x="14499" y="433"/>
                    <a:pt x="13857" y="0"/>
                    <a:pt x="13176" y="0"/>
                  </a:cubicBezTo>
                  <a:cubicBezTo>
                    <a:pt x="12349" y="0"/>
                    <a:pt x="11592" y="638"/>
                    <a:pt x="11223" y="1646"/>
                  </a:cubicBezTo>
                  <a:lnTo>
                    <a:pt x="11231" y="1695"/>
                  </a:lnTo>
                  <a:cubicBezTo>
                    <a:pt x="10732" y="1025"/>
                    <a:pt x="10060" y="650"/>
                    <a:pt x="9360" y="650"/>
                  </a:cubicBezTo>
                  <a:cubicBezTo>
                    <a:pt x="8374" y="650"/>
                    <a:pt x="7468" y="1392"/>
                    <a:pt x="7005" y="2579"/>
                  </a:cubicBezTo>
                  <a:lnTo>
                    <a:pt x="6997" y="2603"/>
                  </a:lnTo>
                  <a:cubicBezTo>
                    <a:pt x="6479" y="2190"/>
                    <a:pt x="5890" y="1972"/>
                    <a:pt x="5289" y="1972"/>
                  </a:cubicBezTo>
                  <a:cubicBezTo>
                    <a:pt x="3424" y="1973"/>
                    <a:pt x="1913" y="4031"/>
                    <a:pt x="1913" y="6569"/>
                  </a:cubicBezTo>
                  <a:cubicBezTo>
                    <a:pt x="1912" y="6776"/>
                    <a:pt x="1923" y="6983"/>
                    <a:pt x="1943" y="7188"/>
                  </a:cubicBezTo>
                  <a:close/>
                </a:path>
              </a:pathLst>
            </a:custGeom>
            <a:solidFill>
              <a:srgbClr val="FFFFFF"/>
            </a:solidFill>
            <a:ln w="9525" cap="flat">
              <a:solidFill>
                <a:srgbClr val="000000"/>
              </a:solidFill>
              <a:prstDash val="solid"/>
              <a:miter lim="800000"/>
            </a:ln>
            <a:effectLst>
              <a:outerShdw blurRad="63500" dist="107762" dir="2700000" rotWithShape="0">
                <a:srgbClr val="000000">
                  <a:alpha val="74998"/>
                </a:srgbClr>
              </a:outerShdw>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sp>
          <p:nvSpPr>
            <p:cNvPr id="332" name="Shape 332"/>
            <p:cNvSpPr/>
            <p:nvPr/>
          </p:nvSpPr>
          <p:spPr>
            <a:xfrm>
              <a:off x="10656" y="27227"/>
              <a:ext cx="196602" cy="429687"/>
            </a:xfrm>
            <a:custGeom>
              <a:avLst/>
              <a:gdLst/>
              <a:ahLst/>
              <a:cxnLst>
                <a:cxn ang="0">
                  <a:pos x="wd2" y="hd2"/>
                </a:cxn>
                <a:cxn ang="5400000">
                  <a:pos x="wd2" y="hd2"/>
                </a:cxn>
                <a:cxn ang="10800000">
                  <a:pos x="wd2" y="hd2"/>
                </a:cxn>
                <a:cxn ang="16200000">
                  <a:pos x="wd2" y="hd2"/>
                </a:cxn>
              </a:cxnLst>
              <a:rect l="0" t="0" r="r" b="b"/>
              <a:pathLst>
                <a:path w="21600" h="21600" extrusionOk="0">
                  <a:moveTo>
                    <a:pt x="0" y="13554"/>
                  </a:moveTo>
                  <a:cubicBezTo>
                    <a:pt x="363" y="13868"/>
                    <a:pt x="776" y="14033"/>
                    <a:pt x="1197" y="14033"/>
                  </a:cubicBezTo>
                  <a:cubicBezTo>
                    <a:pt x="1258" y="14033"/>
                    <a:pt x="1320" y="14030"/>
                    <a:pt x="1381" y="14023"/>
                  </a:cubicBezTo>
                  <a:moveTo>
                    <a:pt x="2000" y="19343"/>
                  </a:moveTo>
                  <a:cubicBezTo>
                    <a:pt x="2207" y="19308"/>
                    <a:pt x="2410" y="19233"/>
                    <a:pt x="2604" y="19120"/>
                  </a:cubicBezTo>
                  <a:moveTo>
                    <a:pt x="7435" y="20578"/>
                  </a:moveTo>
                  <a:cubicBezTo>
                    <a:pt x="7531" y="20936"/>
                    <a:pt x="7653" y="21279"/>
                    <a:pt x="7800" y="21600"/>
                  </a:cubicBezTo>
                  <a:moveTo>
                    <a:pt x="14381" y="20160"/>
                  </a:moveTo>
                  <a:cubicBezTo>
                    <a:pt x="14457" y="19794"/>
                    <a:pt x="14505" y="19418"/>
                    <a:pt x="14526" y="19039"/>
                  </a:cubicBezTo>
                  <a:moveTo>
                    <a:pt x="19207" y="16307"/>
                  </a:moveTo>
                  <a:cubicBezTo>
                    <a:pt x="19207" y="16294"/>
                    <a:pt x="19208" y="16283"/>
                    <a:pt x="19208" y="16270"/>
                  </a:cubicBezTo>
                  <a:cubicBezTo>
                    <a:pt x="19208" y="14501"/>
                    <a:pt x="18519" y="12890"/>
                    <a:pt x="17436" y="12115"/>
                  </a:cubicBezTo>
                  <a:moveTo>
                    <a:pt x="20811" y="9204"/>
                  </a:moveTo>
                  <a:cubicBezTo>
                    <a:pt x="21153" y="8776"/>
                    <a:pt x="21422" y="8238"/>
                    <a:pt x="21600" y="7632"/>
                  </a:cubicBezTo>
                  <a:moveTo>
                    <a:pt x="19744" y="2560"/>
                  </a:moveTo>
                  <a:cubicBezTo>
                    <a:pt x="19744" y="2541"/>
                    <a:pt x="19745" y="2524"/>
                    <a:pt x="19745" y="2505"/>
                  </a:cubicBezTo>
                  <a:cubicBezTo>
                    <a:pt x="19745" y="2275"/>
                    <a:pt x="19731" y="2044"/>
                    <a:pt x="19702" y="1818"/>
                  </a:cubicBezTo>
                  <a:moveTo>
                    <a:pt x="15077" y="0"/>
                  </a:moveTo>
                  <a:cubicBezTo>
                    <a:pt x="14912" y="285"/>
                    <a:pt x="14776" y="604"/>
                    <a:pt x="14674" y="947"/>
                  </a:cubicBezTo>
                  <a:moveTo>
                    <a:pt x="11061" y="564"/>
                  </a:moveTo>
                  <a:cubicBezTo>
                    <a:pt x="10973" y="824"/>
                    <a:pt x="10907" y="1097"/>
                    <a:pt x="10865" y="1380"/>
                  </a:cubicBezTo>
                  <a:moveTo>
                    <a:pt x="7163" y="2480"/>
                  </a:moveTo>
                  <a:cubicBezTo>
                    <a:pt x="6949" y="2175"/>
                    <a:pt x="6712" y="1909"/>
                    <a:pt x="6454" y="1688"/>
                  </a:cubicBezTo>
                  <a:moveTo>
                    <a:pt x="946" y="7074"/>
                  </a:moveTo>
                  <a:cubicBezTo>
                    <a:pt x="972" y="7356"/>
                    <a:pt x="1014" y="7634"/>
                    <a:pt x="1070" y="7907"/>
                  </a:cubicBezTo>
                </a:path>
              </a:pathLst>
            </a:custGeom>
            <a:noFill/>
            <a:ln w="9525" cap="flat">
              <a:solidFill>
                <a:srgbClr val="000000"/>
              </a:solidFill>
              <a:prstDash val="solid"/>
              <a:miter lim="800000"/>
            </a:ln>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grpSp>
      <p:grpSp>
        <p:nvGrpSpPr>
          <p:cNvPr id="336" name="Group 336"/>
          <p:cNvGrpSpPr/>
          <p:nvPr/>
        </p:nvGrpSpPr>
        <p:grpSpPr>
          <a:xfrm>
            <a:off x="3971917" y="2299079"/>
            <a:ext cx="160721" cy="378567"/>
            <a:chOff x="-9" y="-23"/>
            <a:chExt cx="214293" cy="504754"/>
          </a:xfrm>
        </p:grpSpPr>
        <p:sp>
          <p:nvSpPr>
            <p:cNvPr id="334" name="Shape 334"/>
            <p:cNvSpPr/>
            <p:nvPr/>
          </p:nvSpPr>
          <p:spPr>
            <a:xfrm>
              <a:off x="-10" y="-24"/>
              <a:ext cx="214294" cy="504756"/>
            </a:xfrm>
            <a:custGeom>
              <a:avLst/>
              <a:gdLst/>
              <a:ahLst/>
              <a:cxnLst>
                <a:cxn ang="0">
                  <a:pos x="wd2" y="hd2"/>
                </a:cxn>
                <a:cxn ang="5400000">
                  <a:pos x="wd2" y="hd2"/>
                </a:cxn>
                <a:cxn ang="10800000">
                  <a:pos x="wd2" y="hd2"/>
                </a:cxn>
                <a:cxn ang="16200000">
                  <a:pos x="wd2" y="hd2"/>
                </a:cxn>
              </a:cxnLst>
              <a:rect l="0" t="0" r="r" b="b"/>
              <a:pathLst>
                <a:path w="21600" h="21600" extrusionOk="0">
                  <a:moveTo>
                    <a:pt x="1950" y="7182"/>
                  </a:moveTo>
                  <a:cubicBezTo>
                    <a:pt x="842" y="7338"/>
                    <a:pt x="0" y="8615"/>
                    <a:pt x="0" y="10139"/>
                  </a:cubicBezTo>
                  <a:cubicBezTo>
                    <a:pt x="0" y="11195"/>
                    <a:pt x="410" y="12172"/>
                    <a:pt x="1075" y="12705"/>
                  </a:cubicBezTo>
                  <a:lnTo>
                    <a:pt x="1064" y="12671"/>
                  </a:lnTo>
                  <a:cubicBezTo>
                    <a:pt x="686" y="13220"/>
                    <a:pt x="475" y="13943"/>
                    <a:pt x="475" y="14693"/>
                  </a:cubicBezTo>
                  <a:cubicBezTo>
                    <a:pt x="476" y="16328"/>
                    <a:pt x="1452" y="17653"/>
                    <a:pt x="2656" y="17653"/>
                  </a:cubicBezTo>
                  <a:cubicBezTo>
                    <a:pt x="2740" y="17653"/>
                    <a:pt x="2825" y="17646"/>
                    <a:pt x="2910" y="17632"/>
                  </a:cubicBezTo>
                  <a:lnTo>
                    <a:pt x="2898" y="17652"/>
                  </a:lnTo>
                  <a:cubicBezTo>
                    <a:pt x="3586" y="19292"/>
                    <a:pt x="4864" y="20303"/>
                    <a:pt x="6249" y="20303"/>
                  </a:cubicBezTo>
                  <a:cubicBezTo>
                    <a:pt x="6949" y="20303"/>
                    <a:pt x="7637" y="20043"/>
                    <a:pt x="8237" y="19550"/>
                  </a:cubicBezTo>
                  <a:lnTo>
                    <a:pt x="8231" y="19554"/>
                  </a:lnTo>
                  <a:cubicBezTo>
                    <a:pt x="8857" y="20833"/>
                    <a:pt x="9910" y="21600"/>
                    <a:pt x="11038" y="21600"/>
                  </a:cubicBezTo>
                  <a:cubicBezTo>
                    <a:pt x="12525" y="21600"/>
                    <a:pt x="13838" y="20271"/>
                    <a:pt x="14269" y="18328"/>
                  </a:cubicBezTo>
                  <a:lnTo>
                    <a:pt x="14272" y="18354"/>
                  </a:lnTo>
                  <a:cubicBezTo>
                    <a:pt x="14732" y="18744"/>
                    <a:pt x="15262" y="18950"/>
                    <a:pt x="15804" y="18950"/>
                  </a:cubicBezTo>
                  <a:cubicBezTo>
                    <a:pt x="17393" y="18950"/>
                    <a:pt x="18685" y="17208"/>
                    <a:pt x="18697" y="15048"/>
                  </a:cubicBezTo>
                  <a:lnTo>
                    <a:pt x="18692" y="15038"/>
                  </a:lnTo>
                  <a:cubicBezTo>
                    <a:pt x="20360" y="14713"/>
                    <a:pt x="21600" y="12768"/>
                    <a:pt x="21600" y="10474"/>
                  </a:cubicBezTo>
                  <a:cubicBezTo>
                    <a:pt x="21600" y="9458"/>
                    <a:pt x="21353" y="8471"/>
                    <a:pt x="20899" y="7665"/>
                  </a:cubicBezTo>
                  <a:lnTo>
                    <a:pt x="20892" y="7663"/>
                  </a:lnTo>
                  <a:cubicBezTo>
                    <a:pt x="21034" y="7210"/>
                    <a:pt x="21108" y="6723"/>
                    <a:pt x="21108" y="6230"/>
                  </a:cubicBezTo>
                  <a:cubicBezTo>
                    <a:pt x="21108" y="4590"/>
                    <a:pt x="20302" y="3151"/>
                    <a:pt x="19142" y="2720"/>
                  </a:cubicBezTo>
                  <a:lnTo>
                    <a:pt x="19151" y="2713"/>
                  </a:lnTo>
                  <a:cubicBezTo>
                    <a:pt x="18943" y="1143"/>
                    <a:pt x="17936" y="0"/>
                    <a:pt x="16761" y="0"/>
                  </a:cubicBezTo>
                  <a:cubicBezTo>
                    <a:pt x="16046" y="0"/>
                    <a:pt x="15369" y="427"/>
                    <a:pt x="14907" y="1166"/>
                  </a:cubicBezTo>
                  <a:lnTo>
                    <a:pt x="14911" y="1171"/>
                  </a:lnTo>
                  <a:cubicBezTo>
                    <a:pt x="14499" y="433"/>
                    <a:pt x="13857" y="0"/>
                    <a:pt x="13176" y="0"/>
                  </a:cubicBezTo>
                  <a:cubicBezTo>
                    <a:pt x="12349" y="0"/>
                    <a:pt x="11592" y="638"/>
                    <a:pt x="11223" y="1646"/>
                  </a:cubicBezTo>
                  <a:lnTo>
                    <a:pt x="11231" y="1695"/>
                  </a:lnTo>
                  <a:cubicBezTo>
                    <a:pt x="10732" y="1025"/>
                    <a:pt x="10060" y="650"/>
                    <a:pt x="9360" y="650"/>
                  </a:cubicBezTo>
                  <a:cubicBezTo>
                    <a:pt x="8374" y="650"/>
                    <a:pt x="7468" y="1392"/>
                    <a:pt x="7005" y="2579"/>
                  </a:cubicBezTo>
                  <a:lnTo>
                    <a:pt x="6997" y="2603"/>
                  </a:lnTo>
                  <a:cubicBezTo>
                    <a:pt x="6479" y="2190"/>
                    <a:pt x="5890" y="1972"/>
                    <a:pt x="5289" y="1972"/>
                  </a:cubicBezTo>
                  <a:cubicBezTo>
                    <a:pt x="3424" y="1973"/>
                    <a:pt x="1913" y="4031"/>
                    <a:pt x="1913" y="6569"/>
                  </a:cubicBezTo>
                  <a:cubicBezTo>
                    <a:pt x="1912" y="6776"/>
                    <a:pt x="1923" y="6983"/>
                    <a:pt x="1943" y="7188"/>
                  </a:cubicBezTo>
                  <a:close/>
                </a:path>
              </a:pathLst>
            </a:custGeom>
            <a:solidFill>
              <a:srgbClr val="FFFFFF"/>
            </a:solidFill>
            <a:ln w="9525" cap="flat">
              <a:solidFill>
                <a:srgbClr val="000000"/>
              </a:solidFill>
              <a:prstDash val="solid"/>
              <a:miter lim="800000"/>
            </a:ln>
            <a:effectLst>
              <a:outerShdw blurRad="63500" dist="107762" dir="2700000" rotWithShape="0">
                <a:srgbClr val="000000">
                  <a:alpha val="74998"/>
                </a:srgbClr>
              </a:outerShdw>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sp>
          <p:nvSpPr>
            <p:cNvPr id="335" name="Shape 335"/>
            <p:cNvSpPr/>
            <p:nvPr/>
          </p:nvSpPr>
          <p:spPr>
            <a:xfrm>
              <a:off x="10656" y="27227"/>
              <a:ext cx="196603" cy="429687"/>
            </a:xfrm>
            <a:custGeom>
              <a:avLst/>
              <a:gdLst/>
              <a:ahLst/>
              <a:cxnLst>
                <a:cxn ang="0">
                  <a:pos x="wd2" y="hd2"/>
                </a:cxn>
                <a:cxn ang="5400000">
                  <a:pos x="wd2" y="hd2"/>
                </a:cxn>
                <a:cxn ang="10800000">
                  <a:pos x="wd2" y="hd2"/>
                </a:cxn>
                <a:cxn ang="16200000">
                  <a:pos x="wd2" y="hd2"/>
                </a:cxn>
              </a:cxnLst>
              <a:rect l="0" t="0" r="r" b="b"/>
              <a:pathLst>
                <a:path w="21600" h="21600" extrusionOk="0">
                  <a:moveTo>
                    <a:pt x="0" y="13554"/>
                  </a:moveTo>
                  <a:cubicBezTo>
                    <a:pt x="363" y="13868"/>
                    <a:pt x="776" y="14033"/>
                    <a:pt x="1197" y="14033"/>
                  </a:cubicBezTo>
                  <a:cubicBezTo>
                    <a:pt x="1258" y="14033"/>
                    <a:pt x="1320" y="14030"/>
                    <a:pt x="1381" y="14023"/>
                  </a:cubicBezTo>
                  <a:moveTo>
                    <a:pt x="2000" y="19343"/>
                  </a:moveTo>
                  <a:cubicBezTo>
                    <a:pt x="2207" y="19308"/>
                    <a:pt x="2410" y="19233"/>
                    <a:pt x="2604" y="19120"/>
                  </a:cubicBezTo>
                  <a:moveTo>
                    <a:pt x="7435" y="20578"/>
                  </a:moveTo>
                  <a:cubicBezTo>
                    <a:pt x="7531" y="20936"/>
                    <a:pt x="7653" y="21279"/>
                    <a:pt x="7800" y="21600"/>
                  </a:cubicBezTo>
                  <a:moveTo>
                    <a:pt x="14381" y="20160"/>
                  </a:moveTo>
                  <a:cubicBezTo>
                    <a:pt x="14457" y="19794"/>
                    <a:pt x="14505" y="19418"/>
                    <a:pt x="14526" y="19039"/>
                  </a:cubicBezTo>
                  <a:moveTo>
                    <a:pt x="19207" y="16307"/>
                  </a:moveTo>
                  <a:cubicBezTo>
                    <a:pt x="19207" y="16294"/>
                    <a:pt x="19208" y="16283"/>
                    <a:pt x="19208" y="16270"/>
                  </a:cubicBezTo>
                  <a:cubicBezTo>
                    <a:pt x="19208" y="14501"/>
                    <a:pt x="18519" y="12890"/>
                    <a:pt x="17436" y="12115"/>
                  </a:cubicBezTo>
                  <a:moveTo>
                    <a:pt x="20811" y="9204"/>
                  </a:moveTo>
                  <a:cubicBezTo>
                    <a:pt x="21153" y="8776"/>
                    <a:pt x="21422" y="8238"/>
                    <a:pt x="21600" y="7632"/>
                  </a:cubicBezTo>
                  <a:moveTo>
                    <a:pt x="19744" y="2560"/>
                  </a:moveTo>
                  <a:cubicBezTo>
                    <a:pt x="19744" y="2541"/>
                    <a:pt x="19745" y="2524"/>
                    <a:pt x="19745" y="2505"/>
                  </a:cubicBezTo>
                  <a:cubicBezTo>
                    <a:pt x="19745" y="2275"/>
                    <a:pt x="19731" y="2044"/>
                    <a:pt x="19702" y="1818"/>
                  </a:cubicBezTo>
                  <a:moveTo>
                    <a:pt x="15077" y="0"/>
                  </a:moveTo>
                  <a:cubicBezTo>
                    <a:pt x="14912" y="285"/>
                    <a:pt x="14776" y="604"/>
                    <a:pt x="14674" y="947"/>
                  </a:cubicBezTo>
                  <a:moveTo>
                    <a:pt x="11061" y="564"/>
                  </a:moveTo>
                  <a:cubicBezTo>
                    <a:pt x="10973" y="824"/>
                    <a:pt x="10907" y="1097"/>
                    <a:pt x="10865" y="1380"/>
                  </a:cubicBezTo>
                  <a:moveTo>
                    <a:pt x="7163" y="2480"/>
                  </a:moveTo>
                  <a:cubicBezTo>
                    <a:pt x="6949" y="2175"/>
                    <a:pt x="6712" y="1909"/>
                    <a:pt x="6454" y="1688"/>
                  </a:cubicBezTo>
                  <a:moveTo>
                    <a:pt x="946" y="7074"/>
                  </a:moveTo>
                  <a:cubicBezTo>
                    <a:pt x="972" y="7356"/>
                    <a:pt x="1014" y="7634"/>
                    <a:pt x="1070" y="7907"/>
                  </a:cubicBezTo>
                </a:path>
              </a:pathLst>
            </a:custGeom>
            <a:noFill/>
            <a:ln w="9525" cap="flat">
              <a:solidFill>
                <a:srgbClr val="000000"/>
              </a:solidFill>
              <a:prstDash val="solid"/>
              <a:miter lim="800000"/>
            </a:ln>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grpSp>
      <p:grpSp>
        <p:nvGrpSpPr>
          <p:cNvPr id="339" name="Group 339"/>
          <p:cNvGrpSpPr/>
          <p:nvPr/>
        </p:nvGrpSpPr>
        <p:grpSpPr>
          <a:xfrm>
            <a:off x="3659974" y="3302776"/>
            <a:ext cx="160721" cy="378567"/>
            <a:chOff x="-9" y="-23"/>
            <a:chExt cx="214293" cy="504754"/>
          </a:xfrm>
        </p:grpSpPr>
        <p:sp>
          <p:nvSpPr>
            <p:cNvPr id="337" name="Shape 337"/>
            <p:cNvSpPr/>
            <p:nvPr/>
          </p:nvSpPr>
          <p:spPr>
            <a:xfrm>
              <a:off x="-10" y="-24"/>
              <a:ext cx="214294" cy="504756"/>
            </a:xfrm>
            <a:custGeom>
              <a:avLst/>
              <a:gdLst/>
              <a:ahLst/>
              <a:cxnLst>
                <a:cxn ang="0">
                  <a:pos x="wd2" y="hd2"/>
                </a:cxn>
                <a:cxn ang="5400000">
                  <a:pos x="wd2" y="hd2"/>
                </a:cxn>
                <a:cxn ang="10800000">
                  <a:pos x="wd2" y="hd2"/>
                </a:cxn>
                <a:cxn ang="16200000">
                  <a:pos x="wd2" y="hd2"/>
                </a:cxn>
              </a:cxnLst>
              <a:rect l="0" t="0" r="r" b="b"/>
              <a:pathLst>
                <a:path w="21600" h="21600" extrusionOk="0">
                  <a:moveTo>
                    <a:pt x="1950" y="7182"/>
                  </a:moveTo>
                  <a:cubicBezTo>
                    <a:pt x="842" y="7338"/>
                    <a:pt x="0" y="8615"/>
                    <a:pt x="0" y="10139"/>
                  </a:cubicBezTo>
                  <a:cubicBezTo>
                    <a:pt x="0" y="11195"/>
                    <a:pt x="410" y="12172"/>
                    <a:pt x="1075" y="12705"/>
                  </a:cubicBezTo>
                  <a:lnTo>
                    <a:pt x="1064" y="12671"/>
                  </a:lnTo>
                  <a:cubicBezTo>
                    <a:pt x="686" y="13220"/>
                    <a:pt x="475" y="13943"/>
                    <a:pt x="475" y="14693"/>
                  </a:cubicBezTo>
                  <a:cubicBezTo>
                    <a:pt x="476" y="16328"/>
                    <a:pt x="1452" y="17653"/>
                    <a:pt x="2656" y="17653"/>
                  </a:cubicBezTo>
                  <a:cubicBezTo>
                    <a:pt x="2740" y="17653"/>
                    <a:pt x="2825" y="17646"/>
                    <a:pt x="2910" y="17632"/>
                  </a:cubicBezTo>
                  <a:lnTo>
                    <a:pt x="2898" y="17652"/>
                  </a:lnTo>
                  <a:cubicBezTo>
                    <a:pt x="3586" y="19292"/>
                    <a:pt x="4864" y="20303"/>
                    <a:pt x="6249" y="20303"/>
                  </a:cubicBezTo>
                  <a:cubicBezTo>
                    <a:pt x="6949" y="20303"/>
                    <a:pt x="7637" y="20043"/>
                    <a:pt x="8237" y="19550"/>
                  </a:cubicBezTo>
                  <a:lnTo>
                    <a:pt x="8231" y="19554"/>
                  </a:lnTo>
                  <a:cubicBezTo>
                    <a:pt x="8857" y="20833"/>
                    <a:pt x="9910" y="21600"/>
                    <a:pt x="11038" y="21600"/>
                  </a:cubicBezTo>
                  <a:cubicBezTo>
                    <a:pt x="12525" y="21600"/>
                    <a:pt x="13838" y="20271"/>
                    <a:pt x="14269" y="18328"/>
                  </a:cubicBezTo>
                  <a:lnTo>
                    <a:pt x="14272" y="18354"/>
                  </a:lnTo>
                  <a:cubicBezTo>
                    <a:pt x="14732" y="18744"/>
                    <a:pt x="15262" y="18950"/>
                    <a:pt x="15804" y="18950"/>
                  </a:cubicBezTo>
                  <a:cubicBezTo>
                    <a:pt x="17393" y="18950"/>
                    <a:pt x="18685" y="17208"/>
                    <a:pt x="18697" y="15048"/>
                  </a:cubicBezTo>
                  <a:lnTo>
                    <a:pt x="18692" y="15038"/>
                  </a:lnTo>
                  <a:cubicBezTo>
                    <a:pt x="20360" y="14713"/>
                    <a:pt x="21600" y="12768"/>
                    <a:pt x="21600" y="10474"/>
                  </a:cubicBezTo>
                  <a:cubicBezTo>
                    <a:pt x="21600" y="9458"/>
                    <a:pt x="21353" y="8471"/>
                    <a:pt x="20899" y="7665"/>
                  </a:cubicBezTo>
                  <a:lnTo>
                    <a:pt x="20892" y="7663"/>
                  </a:lnTo>
                  <a:cubicBezTo>
                    <a:pt x="21034" y="7210"/>
                    <a:pt x="21108" y="6723"/>
                    <a:pt x="21108" y="6230"/>
                  </a:cubicBezTo>
                  <a:cubicBezTo>
                    <a:pt x="21108" y="4590"/>
                    <a:pt x="20302" y="3151"/>
                    <a:pt x="19142" y="2720"/>
                  </a:cubicBezTo>
                  <a:lnTo>
                    <a:pt x="19151" y="2713"/>
                  </a:lnTo>
                  <a:cubicBezTo>
                    <a:pt x="18943" y="1143"/>
                    <a:pt x="17936" y="0"/>
                    <a:pt x="16761" y="0"/>
                  </a:cubicBezTo>
                  <a:cubicBezTo>
                    <a:pt x="16046" y="0"/>
                    <a:pt x="15369" y="427"/>
                    <a:pt x="14907" y="1166"/>
                  </a:cubicBezTo>
                  <a:lnTo>
                    <a:pt x="14911" y="1171"/>
                  </a:lnTo>
                  <a:cubicBezTo>
                    <a:pt x="14499" y="433"/>
                    <a:pt x="13857" y="0"/>
                    <a:pt x="13176" y="0"/>
                  </a:cubicBezTo>
                  <a:cubicBezTo>
                    <a:pt x="12349" y="0"/>
                    <a:pt x="11592" y="638"/>
                    <a:pt x="11223" y="1646"/>
                  </a:cubicBezTo>
                  <a:lnTo>
                    <a:pt x="11231" y="1695"/>
                  </a:lnTo>
                  <a:cubicBezTo>
                    <a:pt x="10732" y="1025"/>
                    <a:pt x="10060" y="650"/>
                    <a:pt x="9360" y="650"/>
                  </a:cubicBezTo>
                  <a:cubicBezTo>
                    <a:pt x="8374" y="650"/>
                    <a:pt x="7468" y="1392"/>
                    <a:pt x="7005" y="2579"/>
                  </a:cubicBezTo>
                  <a:lnTo>
                    <a:pt x="6997" y="2603"/>
                  </a:lnTo>
                  <a:cubicBezTo>
                    <a:pt x="6479" y="2190"/>
                    <a:pt x="5890" y="1972"/>
                    <a:pt x="5289" y="1972"/>
                  </a:cubicBezTo>
                  <a:cubicBezTo>
                    <a:pt x="3424" y="1973"/>
                    <a:pt x="1913" y="4031"/>
                    <a:pt x="1913" y="6569"/>
                  </a:cubicBezTo>
                  <a:cubicBezTo>
                    <a:pt x="1912" y="6776"/>
                    <a:pt x="1923" y="6983"/>
                    <a:pt x="1943" y="7188"/>
                  </a:cubicBezTo>
                  <a:close/>
                </a:path>
              </a:pathLst>
            </a:custGeom>
            <a:solidFill>
              <a:srgbClr val="FFFFFF"/>
            </a:solidFill>
            <a:ln w="9525" cap="flat">
              <a:solidFill>
                <a:srgbClr val="000000"/>
              </a:solidFill>
              <a:prstDash val="solid"/>
              <a:miter lim="800000"/>
            </a:ln>
            <a:effectLst>
              <a:outerShdw blurRad="63500" dist="107762" dir="2700000" rotWithShape="0">
                <a:srgbClr val="000000">
                  <a:alpha val="74998"/>
                </a:srgbClr>
              </a:outerShdw>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sp>
          <p:nvSpPr>
            <p:cNvPr id="338" name="Shape 338"/>
            <p:cNvSpPr/>
            <p:nvPr/>
          </p:nvSpPr>
          <p:spPr>
            <a:xfrm>
              <a:off x="10656" y="27227"/>
              <a:ext cx="196603" cy="429687"/>
            </a:xfrm>
            <a:custGeom>
              <a:avLst/>
              <a:gdLst/>
              <a:ahLst/>
              <a:cxnLst>
                <a:cxn ang="0">
                  <a:pos x="wd2" y="hd2"/>
                </a:cxn>
                <a:cxn ang="5400000">
                  <a:pos x="wd2" y="hd2"/>
                </a:cxn>
                <a:cxn ang="10800000">
                  <a:pos x="wd2" y="hd2"/>
                </a:cxn>
                <a:cxn ang="16200000">
                  <a:pos x="wd2" y="hd2"/>
                </a:cxn>
              </a:cxnLst>
              <a:rect l="0" t="0" r="r" b="b"/>
              <a:pathLst>
                <a:path w="21600" h="21600" extrusionOk="0">
                  <a:moveTo>
                    <a:pt x="0" y="13554"/>
                  </a:moveTo>
                  <a:cubicBezTo>
                    <a:pt x="363" y="13868"/>
                    <a:pt x="776" y="14033"/>
                    <a:pt x="1197" y="14033"/>
                  </a:cubicBezTo>
                  <a:cubicBezTo>
                    <a:pt x="1258" y="14033"/>
                    <a:pt x="1320" y="14030"/>
                    <a:pt x="1381" y="14023"/>
                  </a:cubicBezTo>
                  <a:moveTo>
                    <a:pt x="2000" y="19343"/>
                  </a:moveTo>
                  <a:cubicBezTo>
                    <a:pt x="2207" y="19308"/>
                    <a:pt x="2410" y="19233"/>
                    <a:pt x="2604" y="19120"/>
                  </a:cubicBezTo>
                  <a:moveTo>
                    <a:pt x="7435" y="20578"/>
                  </a:moveTo>
                  <a:cubicBezTo>
                    <a:pt x="7531" y="20936"/>
                    <a:pt x="7653" y="21279"/>
                    <a:pt x="7800" y="21600"/>
                  </a:cubicBezTo>
                  <a:moveTo>
                    <a:pt x="14381" y="20160"/>
                  </a:moveTo>
                  <a:cubicBezTo>
                    <a:pt x="14457" y="19794"/>
                    <a:pt x="14505" y="19418"/>
                    <a:pt x="14526" y="19039"/>
                  </a:cubicBezTo>
                  <a:moveTo>
                    <a:pt x="19207" y="16307"/>
                  </a:moveTo>
                  <a:cubicBezTo>
                    <a:pt x="19207" y="16294"/>
                    <a:pt x="19208" y="16283"/>
                    <a:pt x="19208" y="16270"/>
                  </a:cubicBezTo>
                  <a:cubicBezTo>
                    <a:pt x="19208" y="14501"/>
                    <a:pt x="18519" y="12890"/>
                    <a:pt x="17436" y="12115"/>
                  </a:cubicBezTo>
                  <a:moveTo>
                    <a:pt x="20811" y="9204"/>
                  </a:moveTo>
                  <a:cubicBezTo>
                    <a:pt x="21153" y="8776"/>
                    <a:pt x="21422" y="8238"/>
                    <a:pt x="21600" y="7632"/>
                  </a:cubicBezTo>
                  <a:moveTo>
                    <a:pt x="19744" y="2560"/>
                  </a:moveTo>
                  <a:cubicBezTo>
                    <a:pt x="19744" y="2541"/>
                    <a:pt x="19745" y="2524"/>
                    <a:pt x="19745" y="2505"/>
                  </a:cubicBezTo>
                  <a:cubicBezTo>
                    <a:pt x="19745" y="2275"/>
                    <a:pt x="19731" y="2044"/>
                    <a:pt x="19702" y="1818"/>
                  </a:cubicBezTo>
                  <a:moveTo>
                    <a:pt x="15077" y="0"/>
                  </a:moveTo>
                  <a:cubicBezTo>
                    <a:pt x="14912" y="285"/>
                    <a:pt x="14776" y="604"/>
                    <a:pt x="14674" y="947"/>
                  </a:cubicBezTo>
                  <a:moveTo>
                    <a:pt x="11061" y="564"/>
                  </a:moveTo>
                  <a:cubicBezTo>
                    <a:pt x="10973" y="824"/>
                    <a:pt x="10907" y="1097"/>
                    <a:pt x="10865" y="1380"/>
                  </a:cubicBezTo>
                  <a:moveTo>
                    <a:pt x="7163" y="2480"/>
                  </a:moveTo>
                  <a:cubicBezTo>
                    <a:pt x="6949" y="2175"/>
                    <a:pt x="6712" y="1909"/>
                    <a:pt x="6454" y="1688"/>
                  </a:cubicBezTo>
                  <a:moveTo>
                    <a:pt x="946" y="7074"/>
                  </a:moveTo>
                  <a:cubicBezTo>
                    <a:pt x="972" y="7356"/>
                    <a:pt x="1014" y="7634"/>
                    <a:pt x="1070" y="7907"/>
                  </a:cubicBezTo>
                </a:path>
              </a:pathLst>
            </a:custGeom>
            <a:noFill/>
            <a:ln w="9525" cap="flat">
              <a:solidFill>
                <a:srgbClr val="000000"/>
              </a:solidFill>
              <a:prstDash val="solid"/>
              <a:miter lim="800000"/>
            </a:ln>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grpSp>
      <p:grpSp>
        <p:nvGrpSpPr>
          <p:cNvPr id="342" name="Group 342"/>
          <p:cNvGrpSpPr/>
          <p:nvPr/>
        </p:nvGrpSpPr>
        <p:grpSpPr>
          <a:xfrm>
            <a:off x="4477933" y="2553873"/>
            <a:ext cx="160721" cy="378567"/>
            <a:chOff x="-9" y="-23"/>
            <a:chExt cx="214292" cy="504754"/>
          </a:xfrm>
        </p:grpSpPr>
        <p:sp>
          <p:nvSpPr>
            <p:cNvPr id="340" name="Shape 340"/>
            <p:cNvSpPr/>
            <p:nvPr/>
          </p:nvSpPr>
          <p:spPr>
            <a:xfrm>
              <a:off x="-10" y="-24"/>
              <a:ext cx="214293" cy="504756"/>
            </a:xfrm>
            <a:custGeom>
              <a:avLst/>
              <a:gdLst/>
              <a:ahLst/>
              <a:cxnLst>
                <a:cxn ang="0">
                  <a:pos x="wd2" y="hd2"/>
                </a:cxn>
                <a:cxn ang="5400000">
                  <a:pos x="wd2" y="hd2"/>
                </a:cxn>
                <a:cxn ang="10800000">
                  <a:pos x="wd2" y="hd2"/>
                </a:cxn>
                <a:cxn ang="16200000">
                  <a:pos x="wd2" y="hd2"/>
                </a:cxn>
              </a:cxnLst>
              <a:rect l="0" t="0" r="r" b="b"/>
              <a:pathLst>
                <a:path w="21600" h="21600" extrusionOk="0">
                  <a:moveTo>
                    <a:pt x="1950" y="7182"/>
                  </a:moveTo>
                  <a:cubicBezTo>
                    <a:pt x="842" y="7338"/>
                    <a:pt x="0" y="8615"/>
                    <a:pt x="0" y="10139"/>
                  </a:cubicBezTo>
                  <a:cubicBezTo>
                    <a:pt x="0" y="11195"/>
                    <a:pt x="410" y="12172"/>
                    <a:pt x="1075" y="12705"/>
                  </a:cubicBezTo>
                  <a:lnTo>
                    <a:pt x="1064" y="12671"/>
                  </a:lnTo>
                  <a:cubicBezTo>
                    <a:pt x="686" y="13220"/>
                    <a:pt x="475" y="13943"/>
                    <a:pt x="475" y="14693"/>
                  </a:cubicBezTo>
                  <a:cubicBezTo>
                    <a:pt x="476" y="16328"/>
                    <a:pt x="1452" y="17653"/>
                    <a:pt x="2656" y="17653"/>
                  </a:cubicBezTo>
                  <a:cubicBezTo>
                    <a:pt x="2740" y="17653"/>
                    <a:pt x="2825" y="17646"/>
                    <a:pt x="2910" y="17632"/>
                  </a:cubicBezTo>
                  <a:lnTo>
                    <a:pt x="2898" y="17652"/>
                  </a:lnTo>
                  <a:cubicBezTo>
                    <a:pt x="3586" y="19292"/>
                    <a:pt x="4864" y="20303"/>
                    <a:pt x="6249" y="20303"/>
                  </a:cubicBezTo>
                  <a:cubicBezTo>
                    <a:pt x="6949" y="20303"/>
                    <a:pt x="7637" y="20043"/>
                    <a:pt x="8237" y="19550"/>
                  </a:cubicBezTo>
                  <a:lnTo>
                    <a:pt x="8231" y="19554"/>
                  </a:lnTo>
                  <a:cubicBezTo>
                    <a:pt x="8857" y="20833"/>
                    <a:pt x="9910" y="21600"/>
                    <a:pt x="11038" y="21600"/>
                  </a:cubicBezTo>
                  <a:cubicBezTo>
                    <a:pt x="12525" y="21600"/>
                    <a:pt x="13838" y="20271"/>
                    <a:pt x="14269" y="18328"/>
                  </a:cubicBezTo>
                  <a:lnTo>
                    <a:pt x="14272" y="18354"/>
                  </a:lnTo>
                  <a:cubicBezTo>
                    <a:pt x="14732" y="18744"/>
                    <a:pt x="15262" y="18950"/>
                    <a:pt x="15804" y="18950"/>
                  </a:cubicBezTo>
                  <a:cubicBezTo>
                    <a:pt x="17393" y="18950"/>
                    <a:pt x="18685" y="17208"/>
                    <a:pt x="18697" y="15048"/>
                  </a:cubicBezTo>
                  <a:lnTo>
                    <a:pt x="18692" y="15038"/>
                  </a:lnTo>
                  <a:cubicBezTo>
                    <a:pt x="20360" y="14713"/>
                    <a:pt x="21600" y="12768"/>
                    <a:pt x="21600" y="10474"/>
                  </a:cubicBezTo>
                  <a:cubicBezTo>
                    <a:pt x="21600" y="9458"/>
                    <a:pt x="21353" y="8471"/>
                    <a:pt x="20899" y="7665"/>
                  </a:cubicBezTo>
                  <a:lnTo>
                    <a:pt x="20892" y="7663"/>
                  </a:lnTo>
                  <a:cubicBezTo>
                    <a:pt x="21034" y="7210"/>
                    <a:pt x="21108" y="6723"/>
                    <a:pt x="21108" y="6230"/>
                  </a:cubicBezTo>
                  <a:cubicBezTo>
                    <a:pt x="21108" y="4590"/>
                    <a:pt x="20302" y="3151"/>
                    <a:pt x="19142" y="2720"/>
                  </a:cubicBezTo>
                  <a:lnTo>
                    <a:pt x="19151" y="2713"/>
                  </a:lnTo>
                  <a:cubicBezTo>
                    <a:pt x="18943" y="1143"/>
                    <a:pt x="17936" y="0"/>
                    <a:pt x="16761" y="0"/>
                  </a:cubicBezTo>
                  <a:cubicBezTo>
                    <a:pt x="16046" y="0"/>
                    <a:pt x="15369" y="427"/>
                    <a:pt x="14907" y="1166"/>
                  </a:cubicBezTo>
                  <a:lnTo>
                    <a:pt x="14911" y="1171"/>
                  </a:lnTo>
                  <a:cubicBezTo>
                    <a:pt x="14499" y="433"/>
                    <a:pt x="13857" y="0"/>
                    <a:pt x="13176" y="0"/>
                  </a:cubicBezTo>
                  <a:cubicBezTo>
                    <a:pt x="12349" y="0"/>
                    <a:pt x="11592" y="638"/>
                    <a:pt x="11223" y="1646"/>
                  </a:cubicBezTo>
                  <a:lnTo>
                    <a:pt x="11231" y="1695"/>
                  </a:lnTo>
                  <a:cubicBezTo>
                    <a:pt x="10732" y="1025"/>
                    <a:pt x="10060" y="650"/>
                    <a:pt x="9360" y="650"/>
                  </a:cubicBezTo>
                  <a:cubicBezTo>
                    <a:pt x="8374" y="650"/>
                    <a:pt x="7468" y="1392"/>
                    <a:pt x="7005" y="2579"/>
                  </a:cubicBezTo>
                  <a:lnTo>
                    <a:pt x="6997" y="2603"/>
                  </a:lnTo>
                  <a:cubicBezTo>
                    <a:pt x="6479" y="2190"/>
                    <a:pt x="5890" y="1972"/>
                    <a:pt x="5289" y="1972"/>
                  </a:cubicBezTo>
                  <a:cubicBezTo>
                    <a:pt x="3424" y="1973"/>
                    <a:pt x="1913" y="4031"/>
                    <a:pt x="1913" y="6569"/>
                  </a:cubicBezTo>
                  <a:cubicBezTo>
                    <a:pt x="1912" y="6776"/>
                    <a:pt x="1923" y="6983"/>
                    <a:pt x="1943" y="7188"/>
                  </a:cubicBezTo>
                  <a:close/>
                </a:path>
              </a:pathLst>
            </a:custGeom>
            <a:solidFill>
              <a:srgbClr val="FFFFFF"/>
            </a:solidFill>
            <a:ln w="9525" cap="flat">
              <a:solidFill>
                <a:srgbClr val="000000"/>
              </a:solidFill>
              <a:prstDash val="solid"/>
              <a:miter lim="800000"/>
            </a:ln>
            <a:effectLst>
              <a:outerShdw blurRad="63500" dist="107762" dir="2700000" rotWithShape="0">
                <a:srgbClr val="000000">
                  <a:alpha val="74998"/>
                </a:srgbClr>
              </a:outerShdw>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sp>
          <p:nvSpPr>
            <p:cNvPr id="341" name="Shape 341"/>
            <p:cNvSpPr/>
            <p:nvPr/>
          </p:nvSpPr>
          <p:spPr>
            <a:xfrm>
              <a:off x="10656" y="27227"/>
              <a:ext cx="196602" cy="429687"/>
            </a:xfrm>
            <a:custGeom>
              <a:avLst/>
              <a:gdLst/>
              <a:ahLst/>
              <a:cxnLst>
                <a:cxn ang="0">
                  <a:pos x="wd2" y="hd2"/>
                </a:cxn>
                <a:cxn ang="5400000">
                  <a:pos x="wd2" y="hd2"/>
                </a:cxn>
                <a:cxn ang="10800000">
                  <a:pos x="wd2" y="hd2"/>
                </a:cxn>
                <a:cxn ang="16200000">
                  <a:pos x="wd2" y="hd2"/>
                </a:cxn>
              </a:cxnLst>
              <a:rect l="0" t="0" r="r" b="b"/>
              <a:pathLst>
                <a:path w="21600" h="21600" extrusionOk="0">
                  <a:moveTo>
                    <a:pt x="0" y="13554"/>
                  </a:moveTo>
                  <a:cubicBezTo>
                    <a:pt x="363" y="13868"/>
                    <a:pt x="776" y="14033"/>
                    <a:pt x="1197" y="14033"/>
                  </a:cubicBezTo>
                  <a:cubicBezTo>
                    <a:pt x="1258" y="14033"/>
                    <a:pt x="1320" y="14030"/>
                    <a:pt x="1381" y="14023"/>
                  </a:cubicBezTo>
                  <a:moveTo>
                    <a:pt x="2000" y="19343"/>
                  </a:moveTo>
                  <a:cubicBezTo>
                    <a:pt x="2207" y="19308"/>
                    <a:pt x="2410" y="19233"/>
                    <a:pt x="2604" y="19120"/>
                  </a:cubicBezTo>
                  <a:moveTo>
                    <a:pt x="7435" y="20578"/>
                  </a:moveTo>
                  <a:cubicBezTo>
                    <a:pt x="7531" y="20936"/>
                    <a:pt x="7653" y="21279"/>
                    <a:pt x="7800" y="21600"/>
                  </a:cubicBezTo>
                  <a:moveTo>
                    <a:pt x="14381" y="20160"/>
                  </a:moveTo>
                  <a:cubicBezTo>
                    <a:pt x="14457" y="19794"/>
                    <a:pt x="14505" y="19418"/>
                    <a:pt x="14526" y="19039"/>
                  </a:cubicBezTo>
                  <a:moveTo>
                    <a:pt x="19207" y="16307"/>
                  </a:moveTo>
                  <a:cubicBezTo>
                    <a:pt x="19207" y="16294"/>
                    <a:pt x="19208" y="16283"/>
                    <a:pt x="19208" y="16270"/>
                  </a:cubicBezTo>
                  <a:cubicBezTo>
                    <a:pt x="19208" y="14501"/>
                    <a:pt x="18519" y="12890"/>
                    <a:pt x="17436" y="12115"/>
                  </a:cubicBezTo>
                  <a:moveTo>
                    <a:pt x="20811" y="9204"/>
                  </a:moveTo>
                  <a:cubicBezTo>
                    <a:pt x="21153" y="8776"/>
                    <a:pt x="21422" y="8238"/>
                    <a:pt x="21600" y="7632"/>
                  </a:cubicBezTo>
                  <a:moveTo>
                    <a:pt x="19744" y="2560"/>
                  </a:moveTo>
                  <a:cubicBezTo>
                    <a:pt x="19744" y="2541"/>
                    <a:pt x="19745" y="2524"/>
                    <a:pt x="19745" y="2505"/>
                  </a:cubicBezTo>
                  <a:cubicBezTo>
                    <a:pt x="19745" y="2275"/>
                    <a:pt x="19731" y="2044"/>
                    <a:pt x="19702" y="1818"/>
                  </a:cubicBezTo>
                  <a:moveTo>
                    <a:pt x="15077" y="0"/>
                  </a:moveTo>
                  <a:cubicBezTo>
                    <a:pt x="14912" y="285"/>
                    <a:pt x="14776" y="604"/>
                    <a:pt x="14674" y="947"/>
                  </a:cubicBezTo>
                  <a:moveTo>
                    <a:pt x="11061" y="564"/>
                  </a:moveTo>
                  <a:cubicBezTo>
                    <a:pt x="10973" y="824"/>
                    <a:pt x="10907" y="1097"/>
                    <a:pt x="10865" y="1380"/>
                  </a:cubicBezTo>
                  <a:moveTo>
                    <a:pt x="7163" y="2480"/>
                  </a:moveTo>
                  <a:cubicBezTo>
                    <a:pt x="6949" y="2175"/>
                    <a:pt x="6712" y="1909"/>
                    <a:pt x="6454" y="1688"/>
                  </a:cubicBezTo>
                  <a:moveTo>
                    <a:pt x="946" y="7074"/>
                  </a:moveTo>
                  <a:cubicBezTo>
                    <a:pt x="972" y="7356"/>
                    <a:pt x="1014" y="7634"/>
                    <a:pt x="1070" y="7907"/>
                  </a:cubicBezTo>
                </a:path>
              </a:pathLst>
            </a:custGeom>
            <a:noFill/>
            <a:ln w="9525" cap="flat">
              <a:solidFill>
                <a:srgbClr val="000000"/>
              </a:solidFill>
              <a:prstDash val="solid"/>
              <a:miter lim="800000"/>
            </a:ln>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grpSp>
      <p:grpSp>
        <p:nvGrpSpPr>
          <p:cNvPr id="345" name="Group 345"/>
          <p:cNvGrpSpPr/>
          <p:nvPr/>
        </p:nvGrpSpPr>
        <p:grpSpPr>
          <a:xfrm>
            <a:off x="5064911" y="2483626"/>
            <a:ext cx="160721" cy="378567"/>
            <a:chOff x="-9" y="-23"/>
            <a:chExt cx="214293" cy="504754"/>
          </a:xfrm>
        </p:grpSpPr>
        <p:sp>
          <p:nvSpPr>
            <p:cNvPr id="343" name="Shape 343"/>
            <p:cNvSpPr/>
            <p:nvPr/>
          </p:nvSpPr>
          <p:spPr>
            <a:xfrm>
              <a:off x="-10" y="-24"/>
              <a:ext cx="214294" cy="504756"/>
            </a:xfrm>
            <a:custGeom>
              <a:avLst/>
              <a:gdLst/>
              <a:ahLst/>
              <a:cxnLst>
                <a:cxn ang="0">
                  <a:pos x="wd2" y="hd2"/>
                </a:cxn>
                <a:cxn ang="5400000">
                  <a:pos x="wd2" y="hd2"/>
                </a:cxn>
                <a:cxn ang="10800000">
                  <a:pos x="wd2" y="hd2"/>
                </a:cxn>
                <a:cxn ang="16200000">
                  <a:pos x="wd2" y="hd2"/>
                </a:cxn>
              </a:cxnLst>
              <a:rect l="0" t="0" r="r" b="b"/>
              <a:pathLst>
                <a:path w="21600" h="21600" extrusionOk="0">
                  <a:moveTo>
                    <a:pt x="1950" y="7182"/>
                  </a:moveTo>
                  <a:cubicBezTo>
                    <a:pt x="842" y="7338"/>
                    <a:pt x="0" y="8615"/>
                    <a:pt x="0" y="10139"/>
                  </a:cubicBezTo>
                  <a:cubicBezTo>
                    <a:pt x="0" y="11195"/>
                    <a:pt x="410" y="12172"/>
                    <a:pt x="1075" y="12705"/>
                  </a:cubicBezTo>
                  <a:lnTo>
                    <a:pt x="1064" y="12671"/>
                  </a:lnTo>
                  <a:cubicBezTo>
                    <a:pt x="686" y="13220"/>
                    <a:pt x="475" y="13943"/>
                    <a:pt x="475" y="14693"/>
                  </a:cubicBezTo>
                  <a:cubicBezTo>
                    <a:pt x="476" y="16328"/>
                    <a:pt x="1452" y="17653"/>
                    <a:pt x="2656" y="17653"/>
                  </a:cubicBezTo>
                  <a:cubicBezTo>
                    <a:pt x="2740" y="17653"/>
                    <a:pt x="2825" y="17646"/>
                    <a:pt x="2910" y="17632"/>
                  </a:cubicBezTo>
                  <a:lnTo>
                    <a:pt x="2898" y="17652"/>
                  </a:lnTo>
                  <a:cubicBezTo>
                    <a:pt x="3586" y="19292"/>
                    <a:pt x="4864" y="20303"/>
                    <a:pt x="6249" y="20303"/>
                  </a:cubicBezTo>
                  <a:cubicBezTo>
                    <a:pt x="6949" y="20303"/>
                    <a:pt x="7637" y="20043"/>
                    <a:pt x="8237" y="19550"/>
                  </a:cubicBezTo>
                  <a:lnTo>
                    <a:pt x="8231" y="19554"/>
                  </a:lnTo>
                  <a:cubicBezTo>
                    <a:pt x="8857" y="20833"/>
                    <a:pt x="9910" y="21600"/>
                    <a:pt x="11038" y="21600"/>
                  </a:cubicBezTo>
                  <a:cubicBezTo>
                    <a:pt x="12525" y="21600"/>
                    <a:pt x="13838" y="20271"/>
                    <a:pt x="14269" y="18328"/>
                  </a:cubicBezTo>
                  <a:lnTo>
                    <a:pt x="14272" y="18354"/>
                  </a:lnTo>
                  <a:cubicBezTo>
                    <a:pt x="14732" y="18744"/>
                    <a:pt x="15262" y="18950"/>
                    <a:pt x="15804" y="18950"/>
                  </a:cubicBezTo>
                  <a:cubicBezTo>
                    <a:pt x="17393" y="18950"/>
                    <a:pt x="18685" y="17208"/>
                    <a:pt x="18697" y="15048"/>
                  </a:cubicBezTo>
                  <a:lnTo>
                    <a:pt x="18692" y="15038"/>
                  </a:lnTo>
                  <a:cubicBezTo>
                    <a:pt x="20360" y="14713"/>
                    <a:pt x="21600" y="12768"/>
                    <a:pt x="21600" y="10474"/>
                  </a:cubicBezTo>
                  <a:cubicBezTo>
                    <a:pt x="21600" y="9458"/>
                    <a:pt x="21353" y="8471"/>
                    <a:pt x="20899" y="7665"/>
                  </a:cubicBezTo>
                  <a:lnTo>
                    <a:pt x="20892" y="7663"/>
                  </a:lnTo>
                  <a:cubicBezTo>
                    <a:pt x="21034" y="7210"/>
                    <a:pt x="21108" y="6723"/>
                    <a:pt x="21108" y="6230"/>
                  </a:cubicBezTo>
                  <a:cubicBezTo>
                    <a:pt x="21108" y="4590"/>
                    <a:pt x="20302" y="3151"/>
                    <a:pt x="19142" y="2720"/>
                  </a:cubicBezTo>
                  <a:lnTo>
                    <a:pt x="19151" y="2713"/>
                  </a:lnTo>
                  <a:cubicBezTo>
                    <a:pt x="18943" y="1143"/>
                    <a:pt x="17936" y="0"/>
                    <a:pt x="16761" y="0"/>
                  </a:cubicBezTo>
                  <a:cubicBezTo>
                    <a:pt x="16046" y="0"/>
                    <a:pt x="15369" y="427"/>
                    <a:pt x="14907" y="1166"/>
                  </a:cubicBezTo>
                  <a:lnTo>
                    <a:pt x="14911" y="1171"/>
                  </a:lnTo>
                  <a:cubicBezTo>
                    <a:pt x="14499" y="433"/>
                    <a:pt x="13857" y="0"/>
                    <a:pt x="13176" y="0"/>
                  </a:cubicBezTo>
                  <a:cubicBezTo>
                    <a:pt x="12349" y="0"/>
                    <a:pt x="11592" y="638"/>
                    <a:pt x="11223" y="1646"/>
                  </a:cubicBezTo>
                  <a:lnTo>
                    <a:pt x="11231" y="1695"/>
                  </a:lnTo>
                  <a:cubicBezTo>
                    <a:pt x="10732" y="1025"/>
                    <a:pt x="10060" y="650"/>
                    <a:pt x="9360" y="650"/>
                  </a:cubicBezTo>
                  <a:cubicBezTo>
                    <a:pt x="8374" y="650"/>
                    <a:pt x="7468" y="1392"/>
                    <a:pt x="7005" y="2579"/>
                  </a:cubicBezTo>
                  <a:lnTo>
                    <a:pt x="6997" y="2603"/>
                  </a:lnTo>
                  <a:cubicBezTo>
                    <a:pt x="6479" y="2190"/>
                    <a:pt x="5890" y="1972"/>
                    <a:pt x="5289" y="1972"/>
                  </a:cubicBezTo>
                  <a:cubicBezTo>
                    <a:pt x="3424" y="1973"/>
                    <a:pt x="1913" y="4031"/>
                    <a:pt x="1913" y="6569"/>
                  </a:cubicBezTo>
                  <a:cubicBezTo>
                    <a:pt x="1912" y="6776"/>
                    <a:pt x="1923" y="6983"/>
                    <a:pt x="1943" y="7188"/>
                  </a:cubicBezTo>
                  <a:close/>
                </a:path>
              </a:pathLst>
            </a:custGeom>
            <a:solidFill>
              <a:srgbClr val="FFFFFF"/>
            </a:solidFill>
            <a:ln w="9525" cap="flat">
              <a:solidFill>
                <a:srgbClr val="000000"/>
              </a:solidFill>
              <a:prstDash val="solid"/>
              <a:miter lim="800000"/>
            </a:ln>
            <a:effectLst>
              <a:outerShdw blurRad="63500" dist="107762" dir="2700000" rotWithShape="0">
                <a:srgbClr val="000000">
                  <a:alpha val="74998"/>
                </a:srgbClr>
              </a:outerShdw>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sp>
          <p:nvSpPr>
            <p:cNvPr id="344" name="Shape 344"/>
            <p:cNvSpPr/>
            <p:nvPr/>
          </p:nvSpPr>
          <p:spPr>
            <a:xfrm>
              <a:off x="10656" y="27227"/>
              <a:ext cx="196603" cy="429687"/>
            </a:xfrm>
            <a:custGeom>
              <a:avLst/>
              <a:gdLst/>
              <a:ahLst/>
              <a:cxnLst>
                <a:cxn ang="0">
                  <a:pos x="wd2" y="hd2"/>
                </a:cxn>
                <a:cxn ang="5400000">
                  <a:pos x="wd2" y="hd2"/>
                </a:cxn>
                <a:cxn ang="10800000">
                  <a:pos x="wd2" y="hd2"/>
                </a:cxn>
                <a:cxn ang="16200000">
                  <a:pos x="wd2" y="hd2"/>
                </a:cxn>
              </a:cxnLst>
              <a:rect l="0" t="0" r="r" b="b"/>
              <a:pathLst>
                <a:path w="21600" h="21600" extrusionOk="0">
                  <a:moveTo>
                    <a:pt x="0" y="13554"/>
                  </a:moveTo>
                  <a:cubicBezTo>
                    <a:pt x="363" y="13868"/>
                    <a:pt x="776" y="14033"/>
                    <a:pt x="1197" y="14033"/>
                  </a:cubicBezTo>
                  <a:cubicBezTo>
                    <a:pt x="1258" y="14033"/>
                    <a:pt x="1320" y="14030"/>
                    <a:pt x="1381" y="14023"/>
                  </a:cubicBezTo>
                  <a:moveTo>
                    <a:pt x="2000" y="19343"/>
                  </a:moveTo>
                  <a:cubicBezTo>
                    <a:pt x="2207" y="19308"/>
                    <a:pt x="2410" y="19233"/>
                    <a:pt x="2604" y="19120"/>
                  </a:cubicBezTo>
                  <a:moveTo>
                    <a:pt x="7435" y="20578"/>
                  </a:moveTo>
                  <a:cubicBezTo>
                    <a:pt x="7531" y="20936"/>
                    <a:pt x="7653" y="21279"/>
                    <a:pt x="7800" y="21600"/>
                  </a:cubicBezTo>
                  <a:moveTo>
                    <a:pt x="14381" y="20160"/>
                  </a:moveTo>
                  <a:cubicBezTo>
                    <a:pt x="14457" y="19794"/>
                    <a:pt x="14505" y="19418"/>
                    <a:pt x="14526" y="19039"/>
                  </a:cubicBezTo>
                  <a:moveTo>
                    <a:pt x="19207" y="16307"/>
                  </a:moveTo>
                  <a:cubicBezTo>
                    <a:pt x="19207" y="16294"/>
                    <a:pt x="19208" y="16283"/>
                    <a:pt x="19208" y="16270"/>
                  </a:cubicBezTo>
                  <a:cubicBezTo>
                    <a:pt x="19208" y="14501"/>
                    <a:pt x="18519" y="12890"/>
                    <a:pt x="17436" y="12115"/>
                  </a:cubicBezTo>
                  <a:moveTo>
                    <a:pt x="20811" y="9204"/>
                  </a:moveTo>
                  <a:cubicBezTo>
                    <a:pt x="21153" y="8776"/>
                    <a:pt x="21422" y="8238"/>
                    <a:pt x="21600" y="7632"/>
                  </a:cubicBezTo>
                  <a:moveTo>
                    <a:pt x="19744" y="2560"/>
                  </a:moveTo>
                  <a:cubicBezTo>
                    <a:pt x="19744" y="2541"/>
                    <a:pt x="19745" y="2524"/>
                    <a:pt x="19745" y="2505"/>
                  </a:cubicBezTo>
                  <a:cubicBezTo>
                    <a:pt x="19745" y="2275"/>
                    <a:pt x="19731" y="2044"/>
                    <a:pt x="19702" y="1818"/>
                  </a:cubicBezTo>
                  <a:moveTo>
                    <a:pt x="15077" y="0"/>
                  </a:moveTo>
                  <a:cubicBezTo>
                    <a:pt x="14912" y="285"/>
                    <a:pt x="14776" y="604"/>
                    <a:pt x="14674" y="947"/>
                  </a:cubicBezTo>
                  <a:moveTo>
                    <a:pt x="11061" y="564"/>
                  </a:moveTo>
                  <a:cubicBezTo>
                    <a:pt x="10973" y="824"/>
                    <a:pt x="10907" y="1097"/>
                    <a:pt x="10865" y="1380"/>
                  </a:cubicBezTo>
                  <a:moveTo>
                    <a:pt x="7163" y="2480"/>
                  </a:moveTo>
                  <a:cubicBezTo>
                    <a:pt x="6949" y="2175"/>
                    <a:pt x="6712" y="1909"/>
                    <a:pt x="6454" y="1688"/>
                  </a:cubicBezTo>
                  <a:moveTo>
                    <a:pt x="946" y="7074"/>
                  </a:moveTo>
                  <a:cubicBezTo>
                    <a:pt x="972" y="7356"/>
                    <a:pt x="1014" y="7634"/>
                    <a:pt x="1070" y="7907"/>
                  </a:cubicBezTo>
                </a:path>
              </a:pathLst>
            </a:custGeom>
            <a:noFill/>
            <a:ln w="9525" cap="flat">
              <a:solidFill>
                <a:srgbClr val="000000"/>
              </a:solidFill>
              <a:prstDash val="solid"/>
              <a:miter lim="800000"/>
            </a:ln>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grpSp>
      <p:grpSp>
        <p:nvGrpSpPr>
          <p:cNvPr id="348" name="Group 348"/>
          <p:cNvGrpSpPr/>
          <p:nvPr/>
        </p:nvGrpSpPr>
        <p:grpSpPr>
          <a:xfrm>
            <a:off x="4897033" y="1785920"/>
            <a:ext cx="160721" cy="378567"/>
            <a:chOff x="-9" y="-23"/>
            <a:chExt cx="214292" cy="504754"/>
          </a:xfrm>
        </p:grpSpPr>
        <p:sp>
          <p:nvSpPr>
            <p:cNvPr id="346" name="Shape 346"/>
            <p:cNvSpPr/>
            <p:nvPr/>
          </p:nvSpPr>
          <p:spPr>
            <a:xfrm>
              <a:off x="-10" y="-24"/>
              <a:ext cx="214293" cy="504756"/>
            </a:xfrm>
            <a:custGeom>
              <a:avLst/>
              <a:gdLst/>
              <a:ahLst/>
              <a:cxnLst>
                <a:cxn ang="0">
                  <a:pos x="wd2" y="hd2"/>
                </a:cxn>
                <a:cxn ang="5400000">
                  <a:pos x="wd2" y="hd2"/>
                </a:cxn>
                <a:cxn ang="10800000">
                  <a:pos x="wd2" y="hd2"/>
                </a:cxn>
                <a:cxn ang="16200000">
                  <a:pos x="wd2" y="hd2"/>
                </a:cxn>
              </a:cxnLst>
              <a:rect l="0" t="0" r="r" b="b"/>
              <a:pathLst>
                <a:path w="21600" h="21600" extrusionOk="0">
                  <a:moveTo>
                    <a:pt x="1950" y="7182"/>
                  </a:moveTo>
                  <a:cubicBezTo>
                    <a:pt x="842" y="7338"/>
                    <a:pt x="0" y="8615"/>
                    <a:pt x="0" y="10139"/>
                  </a:cubicBezTo>
                  <a:cubicBezTo>
                    <a:pt x="0" y="11195"/>
                    <a:pt x="410" y="12172"/>
                    <a:pt x="1075" y="12705"/>
                  </a:cubicBezTo>
                  <a:lnTo>
                    <a:pt x="1064" y="12671"/>
                  </a:lnTo>
                  <a:cubicBezTo>
                    <a:pt x="686" y="13220"/>
                    <a:pt x="475" y="13943"/>
                    <a:pt x="475" y="14693"/>
                  </a:cubicBezTo>
                  <a:cubicBezTo>
                    <a:pt x="476" y="16328"/>
                    <a:pt x="1452" y="17653"/>
                    <a:pt x="2656" y="17653"/>
                  </a:cubicBezTo>
                  <a:cubicBezTo>
                    <a:pt x="2740" y="17653"/>
                    <a:pt x="2825" y="17646"/>
                    <a:pt x="2910" y="17632"/>
                  </a:cubicBezTo>
                  <a:lnTo>
                    <a:pt x="2898" y="17652"/>
                  </a:lnTo>
                  <a:cubicBezTo>
                    <a:pt x="3586" y="19292"/>
                    <a:pt x="4864" y="20303"/>
                    <a:pt x="6249" y="20303"/>
                  </a:cubicBezTo>
                  <a:cubicBezTo>
                    <a:pt x="6949" y="20303"/>
                    <a:pt x="7637" y="20043"/>
                    <a:pt x="8237" y="19550"/>
                  </a:cubicBezTo>
                  <a:lnTo>
                    <a:pt x="8231" y="19554"/>
                  </a:lnTo>
                  <a:cubicBezTo>
                    <a:pt x="8857" y="20833"/>
                    <a:pt x="9910" y="21600"/>
                    <a:pt x="11038" y="21600"/>
                  </a:cubicBezTo>
                  <a:cubicBezTo>
                    <a:pt x="12525" y="21600"/>
                    <a:pt x="13838" y="20271"/>
                    <a:pt x="14269" y="18328"/>
                  </a:cubicBezTo>
                  <a:lnTo>
                    <a:pt x="14272" y="18354"/>
                  </a:lnTo>
                  <a:cubicBezTo>
                    <a:pt x="14732" y="18744"/>
                    <a:pt x="15262" y="18950"/>
                    <a:pt x="15804" y="18950"/>
                  </a:cubicBezTo>
                  <a:cubicBezTo>
                    <a:pt x="17393" y="18950"/>
                    <a:pt x="18685" y="17208"/>
                    <a:pt x="18697" y="15048"/>
                  </a:cubicBezTo>
                  <a:lnTo>
                    <a:pt x="18692" y="15038"/>
                  </a:lnTo>
                  <a:cubicBezTo>
                    <a:pt x="20360" y="14713"/>
                    <a:pt x="21600" y="12768"/>
                    <a:pt x="21600" y="10474"/>
                  </a:cubicBezTo>
                  <a:cubicBezTo>
                    <a:pt x="21600" y="9458"/>
                    <a:pt x="21353" y="8471"/>
                    <a:pt x="20899" y="7665"/>
                  </a:cubicBezTo>
                  <a:lnTo>
                    <a:pt x="20892" y="7663"/>
                  </a:lnTo>
                  <a:cubicBezTo>
                    <a:pt x="21034" y="7210"/>
                    <a:pt x="21108" y="6723"/>
                    <a:pt x="21108" y="6230"/>
                  </a:cubicBezTo>
                  <a:cubicBezTo>
                    <a:pt x="21108" y="4590"/>
                    <a:pt x="20302" y="3151"/>
                    <a:pt x="19142" y="2720"/>
                  </a:cubicBezTo>
                  <a:lnTo>
                    <a:pt x="19151" y="2713"/>
                  </a:lnTo>
                  <a:cubicBezTo>
                    <a:pt x="18943" y="1143"/>
                    <a:pt x="17936" y="0"/>
                    <a:pt x="16761" y="0"/>
                  </a:cubicBezTo>
                  <a:cubicBezTo>
                    <a:pt x="16046" y="0"/>
                    <a:pt x="15369" y="427"/>
                    <a:pt x="14907" y="1166"/>
                  </a:cubicBezTo>
                  <a:lnTo>
                    <a:pt x="14911" y="1171"/>
                  </a:lnTo>
                  <a:cubicBezTo>
                    <a:pt x="14499" y="433"/>
                    <a:pt x="13857" y="0"/>
                    <a:pt x="13176" y="0"/>
                  </a:cubicBezTo>
                  <a:cubicBezTo>
                    <a:pt x="12349" y="0"/>
                    <a:pt x="11592" y="638"/>
                    <a:pt x="11223" y="1646"/>
                  </a:cubicBezTo>
                  <a:lnTo>
                    <a:pt x="11231" y="1695"/>
                  </a:lnTo>
                  <a:cubicBezTo>
                    <a:pt x="10732" y="1025"/>
                    <a:pt x="10060" y="650"/>
                    <a:pt x="9360" y="650"/>
                  </a:cubicBezTo>
                  <a:cubicBezTo>
                    <a:pt x="8374" y="650"/>
                    <a:pt x="7468" y="1392"/>
                    <a:pt x="7005" y="2579"/>
                  </a:cubicBezTo>
                  <a:lnTo>
                    <a:pt x="6997" y="2603"/>
                  </a:lnTo>
                  <a:cubicBezTo>
                    <a:pt x="6479" y="2190"/>
                    <a:pt x="5890" y="1972"/>
                    <a:pt x="5289" y="1972"/>
                  </a:cubicBezTo>
                  <a:cubicBezTo>
                    <a:pt x="3424" y="1973"/>
                    <a:pt x="1913" y="4031"/>
                    <a:pt x="1913" y="6569"/>
                  </a:cubicBezTo>
                  <a:cubicBezTo>
                    <a:pt x="1912" y="6776"/>
                    <a:pt x="1923" y="6983"/>
                    <a:pt x="1943" y="7188"/>
                  </a:cubicBezTo>
                  <a:close/>
                </a:path>
              </a:pathLst>
            </a:custGeom>
            <a:solidFill>
              <a:srgbClr val="FFFFFF"/>
            </a:solidFill>
            <a:ln w="9525" cap="flat">
              <a:solidFill>
                <a:srgbClr val="000000"/>
              </a:solidFill>
              <a:prstDash val="solid"/>
              <a:miter lim="800000"/>
            </a:ln>
            <a:effectLst>
              <a:outerShdw blurRad="63500" dist="107762" dir="2700000" rotWithShape="0">
                <a:srgbClr val="000000">
                  <a:alpha val="74998"/>
                </a:srgbClr>
              </a:outerShdw>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sp>
          <p:nvSpPr>
            <p:cNvPr id="347" name="Shape 347"/>
            <p:cNvSpPr/>
            <p:nvPr/>
          </p:nvSpPr>
          <p:spPr>
            <a:xfrm>
              <a:off x="10656" y="27227"/>
              <a:ext cx="196602" cy="429687"/>
            </a:xfrm>
            <a:custGeom>
              <a:avLst/>
              <a:gdLst/>
              <a:ahLst/>
              <a:cxnLst>
                <a:cxn ang="0">
                  <a:pos x="wd2" y="hd2"/>
                </a:cxn>
                <a:cxn ang="5400000">
                  <a:pos x="wd2" y="hd2"/>
                </a:cxn>
                <a:cxn ang="10800000">
                  <a:pos x="wd2" y="hd2"/>
                </a:cxn>
                <a:cxn ang="16200000">
                  <a:pos x="wd2" y="hd2"/>
                </a:cxn>
              </a:cxnLst>
              <a:rect l="0" t="0" r="r" b="b"/>
              <a:pathLst>
                <a:path w="21600" h="21600" extrusionOk="0">
                  <a:moveTo>
                    <a:pt x="0" y="13554"/>
                  </a:moveTo>
                  <a:cubicBezTo>
                    <a:pt x="363" y="13868"/>
                    <a:pt x="776" y="14033"/>
                    <a:pt x="1197" y="14033"/>
                  </a:cubicBezTo>
                  <a:cubicBezTo>
                    <a:pt x="1258" y="14033"/>
                    <a:pt x="1320" y="14030"/>
                    <a:pt x="1381" y="14023"/>
                  </a:cubicBezTo>
                  <a:moveTo>
                    <a:pt x="2000" y="19343"/>
                  </a:moveTo>
                  <a:cubicBezTo>
                    <a:pt x="2207" y="19308"/>
                    <a:pt x="2410" y="19233"/>
                    <a:pt x="2604" y="19120"/>
                  </a:cubicBezTo>
                  <a:moveTo>
                    <a:pt x="7435" y="20578"/>
                  </a:moveTo>
                  <a:cubicBezTo>
                    <a:pt x="7531" y="20936"/>
                    <a:pt x="7653" y="21279"/>
                    <a:pt x="7800" y="21600"/>
                  </a:cubicBezTo>
                  <a:moveTo>
                    <a:pt x="14381" y="20160"/>
                  </a:moveTo>
                  <a:cubicBezTo>
                    <a:pt x="14457" y="19794"/>
                    <a:pt x="14505" y="19418"/>
                    <a:pt x="14526" y="19039"/>
                  </a:cubicBezTo>
                  <a:moveTo>
                    <a:pt x="19207" y="16307"/>
                  </a:moveTo>
                  <a:cubicBezTo>
                    <a:pt x="19207" y="16294"/>
                    <a:pt x="19208" y="16283"/>
                    <a:pt x="19208" y="16270"/>
                  </a:cubicBezTo>
                  <a:cubicBezTo>
                    <a:pt x="19208" y="14501"/>
                    <a:pt x="18519" y="12890"/>
                    <a:pt x="17436" y="12115"/>
                  </a:cubicBezTo>
                  <a:moveTo>
                    <a:pt x="20811" y="9204"/>
                  </a:moveTo>
                  <a:cubicBezTo>
                    <a:pt x="21153" y="8776"/>
                    <a:pt x="21422" y="8238"/>
                    <a:pt x="21600" y="7632"/>
                  </a:cubicBezTo>
                  <a:moveTo>
                    <a:pt x="19744" y="2560"/>
                  </a:moveTo>
                  <a:cubicBezTo>
                    <a:pt x="19744" y="2541"/>
                    <a:pt x="19745" y="2524"/>
                    <a:pt x="19745" y="2505"/>
                  </a:cubicBezTo>
                  <a:cubicBezTo>
                    <a:pt x="19745" y="2275"/>
                    <a:pt x="19731" y="2044"/>
                    <a:pt x="19702" y="1818"/>
                  </a:cubicBezTo>
                  <a:moveTo>
                    <a:pt x="15077" y="0"/>
                  </a:moveTo>
                  <a:cubicBezTo>
                    <a:pt x="14912" y="285"/>
                    <a:pt x="14776" y="604"/>
                    <a:pt x="14674" y="947"/>
                  </a:cubicBezTo>
                  <a:moveTo>
                    <a:pt x="11061" y="564"/>
                  </a:moveTo>
                  <a:cubicBezTo>
                    <a:pt x="10973" y="824"/>
                    <a:pt x="10907" y="1097"/>
                    <a:pt x="10865" y="1380"/>
                  </a:cubicBezTo>
                  <a:moveTo>
                    <a:pt x="7163" y="2480"/>
                  </a:moveTo>
                  <a:cubicBezTo>
                    <a:pt x="6949" y="2175"/>
                    <a:pt x="6712" y="1909"/>
                    <a:pt x="6454" y="1688"/>
                  </a:cubicBezTo>
                  <a:moveTo>
                    <a:pt x="946" y="7074"/>
                  </a:moveTo>
                  <a:cubicBezTo>
                    <a:pt x="972" y="7356"/>
                    <a:pt x="1014" y="7634"/>
                    <a:pt x="1070" y="7907"/>
                  </a:cubicBezTo>
                </a:path>
              </a:pathLst>
            </a:custGeom>
            <a:noFill/>
            <a:ln w="9525" cap="flat">
              <a:solidFill>
                <a:srgbClr val="000000"/>
              </a:solidFill>
              <a:prstDash val="solid"/>
              <a:miter lim="800000"/>
            </a:ln>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grpSp>
      <p:grpSp>
        <p:nvGrpSpPr>
          <p:cNvPr id="351" name="Group 351"/>
          <p:cNvGrpSpPr/>
          <p:nvPr/>
        </p:nvGrpSpPr>
        <p:grpSpPr>
          <a:xfrm>
            <a:off x="4356489" y="1839498"/>
            <a:ext cx="160721" cy="378567"/>
            <a:chOff x="-9" y="-23"/>
            <a:chExt cx="214292" cy="504754"/>
          </a:xfrm>
        </p:grpSpPr>
        <p:sp>
          <p:nvSpPr>
            <p:cNvPr id="349" name="Shape 349"/>
            <p:cNvSpPr/>
            <p:nvPr/>
          </p:nvSpPr>
          <p:spPr>
            <a:xfrm>
              <a:off x="-10" y="-24"/>
              <a:ext cx="214293" cy="504756"/>
            </a:xfrm>
            <a:custGeom>
              <a:avLst/>
              <a:gdLst/>
              <a:ahLst/>
              <a:cxnLst>
                <a:cxn ang="0">
                  <a:pos x="wd2" y="hd2"/>
                </a:cxn>
                <a:cxn ang="5400000">
                  <a:pos x="wd2" y="hd2"/>
                </a:cxn>
                <a:cxn ang="10800000">
                  <a:pos x="wd2" y="hd2"/>
                </a:cxn>
                <a:cxn ang="16200000">
                  <a:pos x="wd2" y="hd2"/>
                </a:cxn>
              </a:cxnLst>
              <a:rect l="0" t="0" r="r" b="b"/>
              <a:pathLst>
                <a:path w="21600" h="21600" extrusionOk="0">
                  <a:moveTo>
                    <a:pt x="1950" y="7182"/>
                  </a:moveTo>
                  <a:cubicBezTo>
                    <a:pt x="842" y="7338"/>
                    <a:pt x="0" y="8615"/>
                    <a:pt x="0" y="10139"/>
                  </a:cubicBezTo>
                  <a:cubicBezTo>
                    <a:pt x="0" y="11195"/>
                    <a:pt x="410" y="12172"/>
                    <a:pt x="1075" y="12705"/>
                  </a:cubicBezTo>
                  <a:lnTo>
                    <a:pt x="1064" y="12671"/>
                  </a:lnTo>
                  <a:cubicBezTo>
                    <a:pt x="686" y="13220"/>
                    <a:pt x="475" y="13943"/>
                    <a:pt x="475" y="14693"/>
                  </a:cubicBezTo>
                  <a:cubicBezTo>
                    <a:pt x="476" y="16328"/>
                    <a:pt x="1452" y="17653"/>
                    <a:pt x="2656" y="17653"/>
                  </a:cubicBezTo>
                  <a:cubicBezTo>
                    <a:pt x="2740" y="17653"/>
                    <a:pt x="2825" y="17646"/>
                    <a:pt x="2910" y="17632"/>
                  </a:cubicBezTo>
                  <a:lnTo>
                    <a:pt x="2898" y="17652"/>
                  </a:lnTo>
                  <a:cubicBezTo>
                    <a:pt x="3586" y="19292"/>
                    <a:pt x="4864" y="20303"/>
                    <a:pt x="6249" y="20303"/>
                  </a:cubicBezTo>
                  <a:cubicBezTo>
                    <a:pt x="6949" y="20303"/>
                    <a:pt x="7637" y="20043"/>
                    <a:pt x="8237" y="19550"/>
                  </a:cubicBezTo>
                  <a:lnTo>
                    <a:pt x="8231" y="19554"/>
                  </a:lnTo>
                  <a:cubicBezTo>
                    <a:pt x="8857" y="20833"/>
                    <a:pt x="9910" y="21600"/>
                    <a:pt x="11038" y="21600"/>
                  </a:cubicBezTo>
                  <a:cubicBezTo>
                    <a:pt x="12525" y="21600"/>
                    <a:pt x="13838" y="20271"/>
                    <a:pt x="14269" y="18328"/>
                  </a:cubicBezTo>
                  <a:lnTo>
                    <a:pt x="14272" y="18354"/>
                  </a:lnTo>
                  <a:cubicBezTo>
                    <a:pt x="14732" y="18744"/>
                    <a:pt x="15262" y="18950"/>
                    <a:pt x="15804" y="18950"/>
                  </a:cubicBezTo>
                  <a:cubicBezTo>
                    <a:pt x="17393" y="18950"/>
                    <a:pt x="18685" y="17208"/>
                    <a:pt x="18697" y="15048"/>
                  </a:cubicBezTo>
                  <a:lnTo>
                    <a:pt x="18692" y="15038"/>
                  </a:lnTo>
                  <a:cubicBezTo>
                    <a:pt x="20360" y="14713"/>
                    <a:pt x="21600" y="12768"/>
                    <a:pt x="21600" y="10474"/>
                  </a:cubicBezTo>
                  <a:cubicBezTo>
                    <a:pt x="21600" y="9458"/>
                    <a:pt x="21353" y="8471"/>
                    <a:pt x="20899" y="7665"/>
                  </a:cubicBezTo>
                  <a:lnTo>
                    <a:pt x="20892" y="7663"/>
                  </a:lnTo>
                  <a:cubicBezTo>
                    <a:pt x="21034" y="7210"/>
                    <a:pt x="21108" y="6723"/>
                    <a:pt x="21108" y="6230"/>
                  </a:cubicBezTo>
                  <a:cubicBezTo>
                    <a:pt x="21108" y="4590"/>
                    <a:pt x="20302" y="3151"/>
                    <a:pt x="19142" y="2720"/>
                  </a:cubicBezTo>
                  <a:lnTo>
                    <a:pt x="19151" y="2713"/>
                  </a:lnTo>
                  <a:cubicBezTo>
                    <a:pt x="18943" y="1143"/>
                    <a:pt x="17936" y="0"/>
                    <a:pt x="16761" y="0"/>
                  </a:cubicBezTo>
                  <a:cubicBezTo>
                    <a:pt x="16046" y="0"/>
                    <a:pt x="15369" y="427"/>
                    <a:pt x="14907" y="1166"/>
                  </a:cubicBezTo>
                  <a:lnTo>
                    <a:pt x="14911" y="1171"/>
                  </a:lnTo>
                  <a:cubicBezTo>
                    <a:pt x="14499" y="433"/>
                    <a:pt x="13857" y="0"/>
                    <a:pt x="13176" y="0"/>
                  </a:cubicBezTo>
                  <a:cubicBezTo>
                    <a:pt x="12349" y="0"/>
                    <a:pt x="11592" y="638"/>
                    <a:pt x="11223" y="1646"/>
                  </a:cubicBezTo>
                  <a:lnTo>
                    <a:pt x="11231" y="1695"/>
                  </a:lnTo>
                  <a:cubicBezTo>
                    <a:pt x="10732" y="1025"/>
                    <a:pt x="10060" y="650"/>
                    <a:pt x="9360" y="650"/>
                  </a:cubicBezTo>
                  <a:cubicBezTo>
                    <a:pt x="8374" y="650"/>
                    <a:pt x="7468" y="1392"/>
                    <a:pt x="7005" y="2579"/>
                  </a:cubicBezTo>
                  <a:lnTo>
                    <a:pt x="6997" y="2603"/>
                  </a:lnTo>
                  <a:cubicBezTo>
                    <a:pt x="6479" y="2190"/>
                    <a:pt x="5890" y="1972"/>
                    <a:pt x="5289" y="1972"/>
                  </a:cubicBezTo>
                  <a:cubicBezTo>
                    <a:pt x="3424" y="1973"/>
                    <a:pt x="1913" y="4031"/>
                    <a:pt x="1913" y="6569"/>
                  </a:cubicBezTo>
                  <a:cubicBezTo>
                    <a:pt x="1912" y="6776"/>
                    <a:pt x="1923" y="6983"/>
                    <a:pt x="1943" y="7188"/>
                  </a:cubicBezTo>
                  <a:close/>
                </a:path>
              </a:pathLst>
            </a:custGeom>
            <a:solidFill>
              <a:srgbClr val="FFFFFF"/>
            </a:solidFill>
            <a:ln w="9525" cap="flat">
              <a:solidFill>
                <a:srgbClr val="000000"/>
              </a:solidFill>
              <a:prstDash val="solid"/>
              <a:miter lim="800000"/>
            </a:ln>
            <a:effectLst>
              <a:outerShdw blurRad="63500" dist="107762" dir="2700000" rotWithShape="0">
                <a:srgbClr val="000000">
                  <a:alpha val="74998"/>
                </a:srgbClr>
              </a:outerShdw>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sp>
          <p:nvSpPr>
            <p:cNvPr id="350" name="Shape 350"/>
            <p:cNvSpPr/>
            <p:nvPr/>
          </p:nvSpPr>
          <p:spPr>
            <a:xfrm>
              <a:off x="10656" y="27227"/>
              <a:ext cx="196602" cy="429687"/>
            </a:xfrm>
            <a:custGeom>
              <a:avLst/>
              <a:gdLst/>
              <a:ahLst/>
              <a:cxnLst>
                <a:cxn ang="0">
                  <a:pos x="wd2" y="hd2"/>
                </a:cxn>
                <a:cxn ang="5400000">
                  <a:pos x="wd2" y="hd2"/>
                </a:cxn>
                <a:cxn ang="10800000">
                  <a:pos x="wd2" y="hd2"/>
                </a:cxn>
                <a:cxn ang="16200000">
                  <a:pos x="wd2" y="hd2"/>
                </a:cxn>
              </a:cxnLst>
              <a:rect l="0" t="0" r="r" b="b"/>
              <a:pathLst>
                <a:path w="21600" h="21600" extrusionOk="0">
                  <a:moveTo>
                    <a:pt x="0" y="13554"/>
                  </a:moveTo>
                  <a:cubicBezTo>
                    <a:pt x="363" y="13868"/>
                    <a:pt x="776" y="14033"/>
                    <a:pt x="1197" y="14033"/>
                  </a:cubicBezTo>
                  <a:cubicBezTo>
                    <a:pt x="1258" y="14033"/>
                    <a:pt x="1320" y="14030"/>
                    <a:pt x="1381" y="14023"/>
                  </a:cubicBezTo>
                  <a:moveTo>
                    <a:pt x="2000" y="19343"/>
                  </a:moveTo>
                  <a:cubicBezTo>
                    <a:pt x="2207" y="19308"/>
                    <a:pt x="2410" y="19233"/>
                    <a:pt x="2604" y="19120"/>
                  </a:cubicBezTo>
                  <a:moveTo>
                    <a:pt x="7435" y="20578"/>
                  </a:moveTo>
                  <a:cubicBezTo>
                    <a:pt x="7531" y="20936"/>
                    <a:pt x="7653" y="21279"/>
                    <a:pt x="7800" y="21600"/>
                  </a:cubicBezTo>
                  <a:moveTo>
                    <a:pt x="14381" y="20160"/>
                  </a:moveTo>
                  <a:cubicBezTo>
                    <a:pt x="14457" y="19794"/>
                    <a:pt x="14505" y="19418"/>
                    <a:pt x="14526" y="19039"/>
                  </a:cubicBezTo>
                  <a:moveTo>
                    <a:pt x="19207" y="16307"/>
                  </a:moveTo>
                  <a:cubicBezTo>
                    <a:pt x="19207" y="16294"/>
                    <a:pt x="19208" y="16283"/>
                    <a:pt x="19208" y="16270"/>
                  </a:cubicBezTo>
                  <a:cubicBezTo>
                    <a:pt x="19208" y="14501"/>
                    <a:pt x="18519" y="12890"/>
                    <a:pt x="17436" y="12115"/>
                  </a:cubicBezTo>
                  <a:moveTo>
                    <a:pt x="20811" y="9204"/>
                  </a:moveTo>
                  <a:cubicBezTo>
                    <a:pt x="21153" y="8776"/>
                    <a:pt x="21422" y="8238"/>
                    <a:pt x="21600" y="7632"/>
                  </a:cubicBezTo>
                  <a:moveTo>
                    <a:pt x="19744" y="2560"/>
                  </a:moveTo>
                  <a:cubicBezTo>
                    <a:pt x="19744" y="2541"/>
                    <a:pt x="19745" y="2524"/>
                    <a:pt x="19745" y="2505"/>
                  </a:cubicBezTo>
                  <a:cubicBezTo>
                    <a:pt x="19745" y="2275"/>
                    <a:pt x="19731" y="2044"/>
                    <a:pt x="19702" y="1818"/>
                  </a:cubicBezTo>
                  <a:moveTo>
                    <a:pt x="15077" y="0"/>
                  </a:moveTo>
                  <a:cubicBezTo>
                    <a:pt x="14912" y="285"/>
                    <a:pt x="14776" y="604"/>
                    <a:pt x="14674" y="947"/>
                  </a:cubicBezTo>
                  <a:moveTo>
                    <a:pt x="11061" y="564"/>
                  </a:moveTo>
                  <a:cubicBezTo>
                    <a:pt x="10973" y="824"/>
                    <a:pt x="10907" y="1097"/>
                    <a:pt x="10865" y="1380"/>
                  </a:cubicBezTo>
                  <a:moveTo>
                    <a:pt x="7163" y="2480"/>
                  </a:moveTo>
                  <a:cubicBezTo>
                    <a:pt x="6949" y="2175"/>
                    <a:pt x="6712" y="1909"/>
                    <a:pt x="6454" y="1688"/>
                  </a:cubicBezTo>
                  <a:moveTo>
                    <a:pt x="946" y="7074"/>
                  </a:moveTo>
                  <a:cubicBezTo>
                    <a:pt x="972" y="7356"/>
                    <a:pt x="1014" y="7634"/>
                    <a:pt x="1070" y="7907"/>
                  </a:cubicBezTo>
                </a:path>
              </a:pathLst>
            </a:custGeom>
            <a:noFill/>
            <a:ln w="9525" cap="flat">
              <a:solidFill>
                <a:srgbClr val="000000"/>
              </a:solidFill>
              <a:prstDash val="solid"/>
              <a:miter lim="800000"/>
            </a:ln>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grpSp>
      <p:sp>
        <p:nvSpPr>
          <p:cNvPr id="352" name="Shape 352"/>
          <p:cNvSpPr/>
          <p:nvPr/>
        </p:nvSpPr>
        <p:spPr>
          <a:xfrm>
            <a:off x="5696445" y="2197396"/>
            <a:ext cx="2222080" cy="707886"/>
          </a:xfrm>
          <a:prstGeom prst="rect">
            <a:avLst/>
          </a:prstGeom>
          <a:solidFill>
            <a:srgbClr val="000000"/>
          </a:solidFill>
          <a:ln>
            <a:solidFill>
              <a:srgbClr val="000000"/>
            </a:solidFill>
            <a:miter/>
          </a:ln>
          <a:extLst>
            <a:ext uri="{C572A759-6A51-4108-AA02-DFA0A04FC94B}">
              <ma14:wrappingTextBoxFlag xmlns:ma14="http://schemas.microsoft.com/office/mac/drawingml/2011/main" xmlns="" val="1"/>
            </a:ext>
          </a:extLst>
        </p:spPr>
        <p:txBody>
          <a:bodyPr wrap="none" lIns="34289" rIns="34289">
            <a:spAutoFit/>
          </a:bodyPr>
          <a:lstStyle/>
          <a:p>
            <a:pPr algn="ctr" defTabSz="342900">
              <a:defRPr sz="2400">
                <a:solidFill>
                  <a:srgbClr val="FFFFFF"/>
                </a:solidFill>
              </a:defRPr>
            </a:pPr>
            <a:r>
              <a:rPr sz="2000"/>
              <a:t>Individual cell</a:t>
            </a:r>
          </a:p>
          <a:p>
            <a:pPr algn="ctr" defTabSz="342900">
              <a:defRPr sz="2400">
                <a:solidFill>
                  <a:srgbClr val="FFFFFF"/>
                </a:solidFill>
              </a:defRPr>
            </a:pPr>
            <a:r>
              <a:rPr sz="2000"/>
              <a:t>Locations ‘random’</a:t>
            </a:r>
          </a:p>
        </p:txBody>
      </p:sp>
      <p:grpSp>
        <p:nvGrpSpPr>
          <p:cNvPr id="355" name="Group 355"/>
          <p:cNvGrpSpPr/>
          <p:nvPr/>
        </p:nvGrpSpPr>
        <p:grpSpPr>
          <a:xfrm>
            <a:off x="4099314" y="3058698"/>
            <a:ext cx="160721" cy="378567"/>
            <a:chOff x="-9" y="-23"/>
            <a:chExt cx="214292" cy="504754"/>
          </a:xfrm>
        </p:grpSpPr>
        <p:sp>
          <p:nvSpPr>
            <p:cNvPr id="353" name="Shape 353"/>
            <p:cNvSpPr/>
            <p:nvPr/>
          </p:nvSpPr>
          <p:spPr>
            <a:xfrm>
              <a:off x="-10" y="-24"/>
              <a:ext cx="214293" cy="504756"/>
            </a:xfrm>
            <a:custGeom>
              <a:avLst/>
              <a:gdLst/>
              <a:ahLst/>
              <a:cxnLst>
                <a:cxn ang="0">
                  <a:pos x="wd2" y="hd2"/>
                </a:cxn>
                <a:cxn ang="5400000">
                  <a:pos x="wd2" y="hd2"/>
                </a:cxn>
                <a:cxn ang="10800000">
                  <a:pos x="wd2" y="hd2"/>
                </a:cxn>
                <a:cxn ang="16200000">
                  <a:pos x="wd2" y="hd2"/>
                </a:cxn>
              </a:cxnLst>
              <a:rect l="0" t="0" r="r" b="b"/>
              <a:pathLst>
                <a:path w="21600" h="21600" extrusionOk="0">
                  <a:moveTo>
                    <a:pt x="1950" y="7182"/>
                  </a:moveTo>
                  <a:cubicBezTo>
                    <a:pt x="842" y="7338"/>
                    <a:pt x="0" y="8615"/>
                    <a:pt x="0" y="10139"/>
                  </a:cubicBezTo>
                  <a:cubicBezTo>
                    <a:pt x="0" y="11195"/>
                    <a:pt x="410" y="12172"/>
                    <a:pt x="1075" y="12705"/>
                  </a:cubicBezTo>
                  <a:lnTo>
                    <a:pt x="1064" y="12671"/>
                  </a:lnTo>
                  <a:cubicBezTo>
                    <a:pt x="686" y="13220"/>
                    <a:pt x="475" y="13943"/>
                    <a:pt x="475" y="14693"/>
                  </a:cubicBezTo>
                  <a:cubicBezTo>
                    <a:pt x="476" y="16328"/>
                    <a:pt x="1452" y="17653"/>
                    <a:pt x="2656" y="17653"/>
                  </a:cubicBezTo>
                  <a:cubicBezTo>
                    <a:pt x="2740" y="17653"/>
                    <a:pt x="2825" y="17646"/>
                    <a:pt x="2910" y="17632"/>
                  </a:cubicBezTo>
                  <a:lnTo>
                    <a:pt x="2898" y="17652"/>
                  </a:lnTo>
                  <a:cubicBezTo>
                    <a:pt x="3586" y="19292"/>
                    <a:pt x="4864" y="20303"/>
                    <a:pt x="6249" y="20303"/>
                  </a:cubicBezTo>
                  <a:cubicBezTo>
                    <a:pt x="6949" y="20303"/>
                    <a:pt x="7637" y="20043"/>
                    <a:pt x="8237" y="19550"/>
                  </a:cubicBezTo>
                  <a:lnTo>
                    <a:pt x="8231" y="19554"/>
                  </a:lnTo>
                  <a:cubicBezTo>
                    <a:pt x="8857" y="20833"/>
                    <a:pt x="9910" y="21600"/>
                    <a:pt x="11038" y="21600"/>
                  </a:cubicBezTo>
                  <a:cubicBezTo>
                    <a:pt x="12525" y="21600"/>
                    <a:pt x="13838" y="20271"/>
                    <a:pt x="14269" y="18328"/>
                  </a:cubicBezTo>
                  <a:lnTo>
                    <a:pt x="14272" y="18354"/>
                  </a:lnTo>
                  <a:cubicBezTo>
                    <a:pt x="14732" y="18744"/>
                    <a:pt x="15262" y="18950"/>
                    <a:pt x="15804" y="18950"/>
                  </a:cubicBezTo>
                  <a:cubicBezTo>
                    <a:pt x="17393" y="18950"/>
                    <a:pt x="18685" y="17208"/>
                    <a:pt x="18697" y="15048"/>
                  </a:cubicBezTo>
                  <a:lnTo>
                    <a:pt x="18692" y="15038"/>
                  </a:lnTo>
                  <a:cubicBezTo>
                    <a:pt x="20360" y="14713"/>
                    <a:pt x="21600" y="12768"/>
                    <a:pt x="21600" y="10474"/>
                  </a:cubicBezTo>
                  <a:cubicBezTo>
                    <a:pt x="21600" y="9458"/>
                    <a:pt x="21353" y="8471"/>
                    <a:pt x="20899" y="7665"/>
                  </a:cubicBezTo>
                  <a:lnTo>
                    <a:pt x="20892" y="7663"/>
                  </a:lnTo>
                  <a:cubicBezTo>
                    <a:pt x="21034" y="7210"/>
                    <a:pt x="21108" y="6723"/>
                    <a:pt x="21108" y="6230"/>
                  </a:cubicBezTo>
                  <a:cubicBezTo>
                    <a:pt x="21108" y="4590"/>
                    <a:pt x="20302" y="3151"/>
                    <a:pt x="19142" y="2720"/>
                  </a:cubicBezTo>
                  <a:lnTo>
                    <a:pt x="19151" y="2713"/>
                  </a:lnTo>
                  <a:cubicBezTo>
                    <a:pt x="18943" y="1143"/>
                    <a:pt x="17936" y="0"/>
                    <a:pt x="16761" y="0"/>
                  </a:cubicBezTo>
                  <a:cubicBezTo>
                    <a:pt x="16046" y="0"/>
                    <a:pt x="15369" y="427"/>
                    <a:pt x="14907" y="1166"/>
                  </a:cubicBezTo>
                  <a:lnTo>
                    <a:pt x="14911" y="1171"/>
                  </a:lnTo>
                  <a:cubicBezTo>
                    <a:pt x="14499" y="433"/>
                    <a:pt x="13857" y="0"/>
                    <a:pt x="13176" y="0"/>
                  </a:cubicBezTo>
                  <a:cubicBezTo>
                    <a:pt x="12349" y="0"/>
                    <a:pt x="11592" y="638"/>
                    <a:pt x="11223" y="1646"/>
                  </a:cubicBezTo>
                  <a:lnTo>
                    <a:pt x="11231" y="1695"/>
                  </a:lnTo>
                  <a:cubicBezTo>
                    <a:pt x="10732" y="1025"/>
                    <a:pt x="10060" y="650"/>
                    <a:pt x="9360" y="650"/>
                  </a:cubicBezTo>
                  <a:cubicBezTo>
                    <a:pt x="8374" y="650"/>
                    <a:pt x="7468" y="1392"/>
                    <a:pt x="7005" y="2579"/>
                  </a:cubicBezTo>
                  <a:lnTo>
                    <a:pt x="6997" y="2603"/>
                  </a:lnTo>
                  <a:cubicBezTo>
                    <a:pt x="6479" y="2190"/>
                    <a:pt x="5890" y="1972"/>
                    <a:pt x="5289" y="1972"/>
                  </a:cubicBezTo>
                  <a:cubicBezTo>
                    <a:pt x="3424" y="1973"/>
                    <a:pt x="1913" y="4031"/>
                    <a:pt x="1913" y="6569"/>
                  </a:cubicBezTo>
                  <a:cubicBezTo>
                    <a:pt x="1912" y="6776"/>
                    <a:pt x="1923" y="6983"/>
                    <a:pt x="1943" y="7188"/>
                  </a:cubicBezTo>
                  <a:close/>
                </a:path>
              </a:pathLst>
            </a:custGeom>
            <a:solidFill>
              <a:srgbClr val="FFFFFF"/>
            </a:solidFill>
            <a:ln w="9525" cap="flat">
              <a:solidFill>
                <a:srgbClr val="000000"/>
              </a:solidFill>
              <a:prstDash val="solid"/>
              <a:miter lim="800000"/>
            </a:ln>
            <a:effectLst>
              <a:outerShdw blurRad="63500" dist="107762" dir="2700000" rotWithShape="0">
                <a:srgbClr val="000000">
                  <a:alpha val="74998"/>
                </a:srgbClr>
              </a:outerShdw>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sp>
          <p:nvSpPr>
            <p:cNvPr id="354" name="Shape 354"/>
            <p:cNvSpPr/>
            <p:nvPr/>
          </p:nvSpPr>
          <p:spPr>
            <a:xfrm>
              <a:off x="10656" y="27227"/>
              <a:ext cx="196602" cy="429687"/>
            </a:xfrm>
            <a:custGeom>
              <a:avLst/>
              <a:gdLst/>
              <a:ahLst/>
              <a:cxnLst>
                <a:cxn ang="0">
                  <a:pos x="wd2" y="hd2"/>
                </a:cxn>
                <a:cxn ang="5400000">
                  <a:pos x="wd2" y="hd2"/>
                </a:cxn>
                <a:cxn ang="10800000">
                  <a:pos x="wd2" y="hd2"/>
                </a:cxn>
                <a:cxn ang="16200000">
                  <a:pos x="wd2" y="hd2"/>
                </a:cxn>
              </a:cxnLst>
              <a:rect l="0" t="0" r="r" b="b"/>
              <a:pathLst>
                <a:path w="21600" h="21600" extrusionOk="0">
                  <a:moveTo>
                    <a:pt x="0" y="13554"/>
                  </a:moveTo>
                  <a:cubicBezTo>
                    <a:pt x="363" y="13868"/>
                    <a:pt x="776" y="14033"/>
                    <a:pt x="1197" y="14033"/>
                  </a:cubicBezTo>
                  <a:cubicBezTo>
                    <a:pt x="1258" y="14033"/>
                    <a:pt x="1320" y="14030"/>
                    <a:pt x="1381" y="14023"/>
                  </a:cubicBezTo>
                  <a:moveTo>
                    <a:pt x="2000" y="19343"/>
                  </a:moveTo>
                  <a:cubicBezTo>
                    <a:pt x="2207" y="19308"/>
                    <a:pt x="2410" y="19233"/>
                    <a:pt x="2604" y="19120"/>
                  </a:cubicBezTo>
                  <a:moveTo>
                    <a:pt x="7435" y="20578"/>
                  </a:moveTo>
                  <a:cubicBezTo>
                    <a:pt x="7531" y="20936"/>
                    <a:pt x="7653" y="21279"/>
                    <a:pt x="7800" y="21600"/>
                  </a:cubicBezTo>
                  <a:moveTo>
                    <a:pt x="14381" y="20160"/>
                  </a:moveTo>
                  <a:cubicBezTo>
                    <a:pt x="14457" y="19794"/>
                    <a:pt x="14505" y="19418"/>
                    <a:pt x="14526" y="19039"/>
                  </a:cubicBezTo>
                  <a:moveTo>
                    <a:pt x="19207" y="16307"/>
                  </a:moveTo>
                  <a:cubicBezTo>
                    <a:pt x="19207" y="16294"/>
                    <a:pt x="19208" y="16283"/>
                    <a:pt x="19208" y="16270"/>
                  </a:cubicBezTo>
                  <a:cubicBezTo>
                    <a:pt x="19208" y="14501"/>
                    <a:pt x="18519" y="12890"/>
                    <a:pt x="17436" y="12115"/>
                  </a:cubicBezTo>
                  <a:moveTo>
                    <a:pt x="20811" y="9204"/>
                  </a:moveTo>
                  <a:cubicBezTo>
                    <a:pt x="21153" y="8776"/>
                    <a:pt x="21422" y="8238"/>
                    <a:pt x="21600" y="7632"/>
                  </a:cubicBezTo>
                  <a:moveTo>
                    <a:pt x="19744" y="2560"/>
                  </a:moveTo>
                  <a:cubicBezTo>
                    <a:pt x="19744" y="2541"/>
                    <a:pt x="19745" y="2524"/>
                    <a:pt x="19745" y="2505"/>
                  </a:cubicBezTo>
                  <a:cubicBezTo>
                    <a:pt x="19745" y="2275"/>
                    <a:pt x="19731" y="2044"/>
                    <a:pt x="19702" y="1818"/>
                  </a:cubicBezTo>
                  <a:moveTo>
                    <a:pt x="15077" y="0"/>
                  </a:moveTo>
                  <a:cubicBezTo>
                    <a:pt x="14912" y="285"/>
                    <a:pt x="14776" y="604"/>
                    <a:pt x="14674" y="947"/>
                  </a:cubicBezTo>
                  <a:moveTo>
                    <a:pt x="11061" y="564"/>
                  </a:moveTo>
                  <a:cubicBezTo>
                    <a:pt x="10973" y="824"/>
                    <a:pt x="10907" y="1097"/>
                    <a:pt x="10865" y="1380"/>
                  </a:cubicBezTo>
                  <a:moveTo>
                    <a:pt x="7163" y="2480"/>
                  </a:moveTo>
                  <a:cubicBezTo>
                    <a:pt x="6949" y="2175"/>
                    <a:pt x="6712" y="1909"/>
                    <a:pt x="6454" y="1688"/>
                  </a:cubicBezTo>
                  <a:moveTo>
                    <a:pt x="946" y="7074"/>
                  </a:moveTo>
                  <a:cubicBezTo>
                    <a:pt x="972" y="7356"/>
                    <a:pt x="1014" y="7634"/>
                    <a:pt x="1070" y="7907"/>
                  </a:cubicBezTo>
                </a:path>
              </a:pathLst>
            </a:custGeom>
            <a:noFill/>
            <a:ln w="9525" cap="flat">
              <a:solidFill>
                <a:srgbClr val="000000"/>
              </a:solidFill>
              <a:prstDash val="solid"/>
              <a:miter lim="800000"/>
            </a:ln>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grpSp>
      <p:grpSp>
        <p:nvGrpSpPr>
          <p:cNvPr id="358" name="Group 358"/>
          <p:cNvGrpSpPr/>
          <p:nvPr/>
        </p:nvGrpSpPr>
        <p:grpSpPr>
          <a:xfrm>
            <a:off x="5226836" y="2645551"/>
            <a:ext cx="160721" cy="378567"/>
            <a:chOff x="-9" y="-23"/>
            <a:chExt cx="214293" cy="504754"/>
          </a:xfrm>
        </p:grpSpPr>
        <p:sp>
          <p:nvSpPr>
            <p:cNvPr id="356" name="Shape 356"/>
            <p:cNvSpPr/>
            <p:nvPr/>
          </p:nvSpPr>
          <p:spPr>
            <a:xfrm>
              <a:off x="-10" y="-24"/>
              <a:ext cx="214294" cy="504756"/>
            </a:xfrm>
            <a:custGeom>
              <a:avLst/>
              <a:gdLst/>
              <a:ahLst/>
              <a:cxnLst>
                <a:cxn ang="0">
                  <a:pos x="wd2" y="hd2"/>
                </a:cxn>
                <a:cxn ang="5400000">
                  <a:pos x="wd2" y="hd2"/>
                </a:cxn>
                <a:cxn ang="10800000">
                  <a:pos x="wd2" y="hd2"/>
                </a:cxn>
                <a:cxn ang="16200000">
                  <a:pos x="wd2" y="hd2"/>
                </a:cxn>
              </a:cxnLst>
              <a:rect l="0" t="0" r="r" b="b"/>
              <a:pathLst>
                <a:path w="21600" h="21600" extrusionOk="0">
                  <a:moveTo>
                    <a:pt x="1950" y="7182"/>
                  </a:moveTo>
                  <a:cubicBezTo>
                    <a:pt x="842" y="7338"/>
                    <a:pt x="0" y="8615"/>
                    <a:pt x="0" y="10139"/>
                  </a:cubicBezTo>
                  <a:cubicBezTo>
                    <a:pt x="0" y="11195"/>
                    <a:pt x="410" y="12172"/>
                    <a:pt x="1075" y="12705"/>
                  </a:cubicBezTo>
                  <a:lnTo>
                    <a:pt x="1064" y="12671"/>
                  </a:lnTo>
                  <a:cubicBezTo>
                    <a:pt x="686" y="13220"/>
                    <a:pt x="475" y="13943"/>
                    <a:pt x="475" y="14693"/>
                  </a:cubicBezTo>
                  <a:cubicBezTo>
                    <a:pt x="476" y="16328"/>
                    <a:pt x="1452" y="17653"/>
                    <a:pt x="2656" y="17653"/>
                  </a:cubicBezTo>
                  <a:cubicBezTo>
                    <a:pt x="2740" y="17653"/>
                    <a:pt x="2825" y="17646"/>
                    <a:pt x="2910" y="17632"/>
                  </a:cubicBezTo>
                  <a:lnTo>
                    <a:pt x="2898" y="17652"/>
                  </a:lnTo>
                  <a:cubicBezTo>
                    <a:pt x="3586" y="19292"/>
                    <a:pt x="4864" y="20303"/>
                    <a:pt x="6249" y="20303"/>
                  </a:cubicBezTo>
                  <a:cubicBezTo>
                    <a:pt x="6949" y="20303"/>
                    <a:pt x="7637" y="20043"/>
                    <a:pt x="8237" y="19550"/>
                  </a:cubicBezTo>
                  <a:lnTo>
                    <a:pt x="8231" y="19554"/>
                  </a:lnTo>
                  <a:cubicBezTo>
                    <a:pt x="8857" y="20833"/>
                    <a:pt x="9910" y="21600"/>
                    <a:pt x="11038" y="21600"/>
                  </a:cubicBezTo>
                  <a:cubicBezTo>
                    <a:pt x="12525" y="21600"/>
                    <a:pt x="13838" y="20271"/>
                    <a:pt x="14269" y="18328"/>
                  </a:cubicBezTo>
                  <a:lnTo>
                    <a:pt x="14272" y="18354"/>
                  </a:lnTo>
                  <a:cubicBezTo>
                    <a:pt x="14732" y="18744"/>
                    <a:pt x="15262" y="18950"/>
                    <a:pt x="15804" y="18950"/>
                  </a:cubicBezTo>
                  <a:cubicBezTo>
                    <a:pt x="17393" y="18950"/>
                    <a:pt x="18685" y="17208"/>
                    <a:pt x="18697" y="15048"/>
                  </a:cubicBezTo>
                  <a:lnTo>
                    <a:pt x="18692" y="15038"/>
                  </a:lnTo>
                  <a:cubicBezTo>
                    <a:pt x="20360" y="14713"/>
                    <a:pt x="21600" y="12768"/>
                    <a:pt x="21600" y="10474"/>
                  </a:cubicBezTo>
                  <a:cubicBezTo>
                    <a:pt x="21600" y="9458"/>
                    <a:pt x="21353" y="8471"/>
                    <a:pt x="20899" y="7665"/>
                  </a:cubicBezTo>
                  <a:lnTo>
                    <a:pt x="20892" y="7663"/>
                  </a:lnTo>
                  <a:cubicBezTo>
                    <a:pt x="21034" y="7210"/>
                    <a:pt x="21108" y="6723"/>
                    <a:pt x="21108" y="6230"/>
                  </a:cubicBezTo>
                  <a:cubicBezTo>
                    <a:pt x="21108" y="4590"/>
                    <a:pt x="20302" y="3151"/>
                    <a:pt x="19142" y="2720"/>
                  </a:cubicBezTo>
                  <a:lnTo>
                    <a:pt x="19151" y="2713"/>
                  </a:lnTo>
                  <a:cubicBezTo>
                    <a:pt x="18943" y="1143"/>
                    <a:pt x="17936" y="0"/>
                    <a:pt x="16761" y="0"/>
                  </a:cubicBezTo>
                  <a:cubicBezTo>
                    <a:pt x="16046" y="0"/>
                    <a:pt x="15369" y="427"/>
                    <a:pt x="14907" y="1166"/>
                  </a:cubicBezTo>
                  <a:lnTo>
                    <a:pt x="14911" y="1171"/>
                  </a:lnTo>
                  <a:cubicBezTo>
                    <a:pt x="14499" y="433"/>
                    <a:pt x="13857" y="0"/>
                    <a:pt x="13176" y="0"/>
                  </a:cubicBezTo>
                  <a:cubicBezTo>
                    <a:pt x="12349" y="0"/>
                    <a:pt x="11592" y="638"/>
                    <a:pt x="11223" y="1646"/>
                  </a:cubicBezTo>
                  <a:lnTo>
                    <a:pt x="11231" y="1695"/>
                  </a:lnTo>
                  <a:cubicBezTo>
                    <a:pt x="10732" y="1025"/>
                    <a:pt x="10060" y="650"/>
                    <a:pt x="9360" y="650"/>
                  </a:cubicBezTo>
                  <a:cubicBezTo>
                    <a:pt x="8374" y="650"/>
                    <a:pt x="7468" y="1392"/>
                    <a:pt x="7005" y="2579"/>
                  </a:cubicBezTo>
                  <a:lnTo>
                    <a:pt x="6997" y="2603"/>
                  </a:lnTo>
                  <a:cubicBezTo>
                    <a:pt x="6479" y="2190"/>
                    <a:pt x="5890" y="1972"/>
                    <a:pt x="5289" y="1972"/>
                  </a:cubicBezTo>
                  <a:cubicBezTo>
                    <a:pt x="3424" y="1973"/>
                    <a:pt x="1913" y="4031"/>
                    <a:pt x="1913" y="6569"/>
                  </a:cubicBezTo>
                  <a:cubicBezTo>
                    <a:pt x="1912" y="6776"/>
                    <a:pt x="1923" y="6983"/>
                    <a:pt x="1943" y="7188"/>
                  </a:cubicBezTo>
                  <a:close/>
                </a:path>
              </a:pathLst>
            </a:custGeom>
            <a:solidFill>
              <a:srgbClr val="FFFFFF"/>
            </a:solidFill>
            <a:ln w="9525" cap="flat">
              <a:solidFill>
                <a:srgbClr val="000000"/>
              </a:solidFill>
              <a:prstDash val="solid"/>
              <a:miter lim="800000"/>
            </a:ln>
            <a:effectLst>
              <a:outerShdw blurRad="63500" dist="107762" dir="2700000" rotWithShape="0">
                <a:srgbClr val="000000">
                  <a:alpha val="74998"/>
                </a:srgbClr>
              </a:outerShdw>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sp>
          <p:nvSpPr>
            <p:cNvPr id="357" name="Shape 357"/>
            <p:cNvSpPr/>
            <p:nvPr/>
          </p:nvSpPr>
          <p:spPr>
            <a:xfrm>
              <a:off x="10656" y="27227"/>
              <a:ext cx="196603" cy="429687"/>
            </a:xfrm>
            <a:custGeom>
              <a:avLst/>
              <a:gdLst/>
              <a:ahLst/>
              <a:cxnLst>
                <a:cxn ang="0">
                  <a:pos x="wd2" y="hd2"/>
                </a:cxn>
                <a:cxn ang="5400000">
                  <a:pos x="wd2" y="hd2"/>
                </a:cxn>
                <a:cxn ang="10800000">
                  <a:pos x="wd2" y="hd2"/>
                </a:cxn>
                <a:cxn ang="16200000">
                  <a:pos x="wd2" y="hd2"/>
                </a:cxn>
              </a:cxnLst>
              <a:rect l="0" t="0" r="r" b="b"/>
              <a:pathLst>
                <a:path w="21600" h="21600" extrusionOk="0">
                  <a:moveTo>
                    <a:pt x="0" y="13554"/>
                  </a:moveTo>
                  <a:cubicBezTo>
                    <a:pt x="363" y="13868"/>
                    <a:pt x="776" y="14033"/>
                    <a:pt x="1197" y="14033"/>
                  </a:cubicBezTo>
                  <a:cubicBezTo>
                    <a:pt x="1258" y="14033"/>
                    <a:pt x="1320" y="14030"/>
                    <a:pt x="1381" y="14023"/>
                  </a:cubicBezTo>
                  <a:moveTo>
                    <a:pt x="2000" y="19343"/>
                  </a:moveTo>
                  <a:cubicBezTo>
                    <a:pt x="2207" y="19308"/>
                    <a:pt x="2410" y="19233"/>
                    <a:pt x="2604" y="19120"/>
                  </a:cubicBezTo>
                  <a:moveTo>
                    <a:pt x="7435" y="20578"/>
                  </a:moveTo>
                  <a:cubicBezTo>
                    <a:pt x="7531" y="20936"/>
                    <a:pt x="7653" y="21279"/>
                    <a:pt x="7800" y="21600"/>
                  </a:cubicBezTo>
                  <a:moveTo>
                    <a:pt x="14381" y="20160"/>
                  </a:moveTo>
                  <a:cubicBezTo>
                    <a:pt x="14457" y="19794"/>
                    <a:pt x="14505" y="19418"/>
                    <a:pt x="14526" y="19039"/>
                  </a:cubicBezTo>
                  <a:moveTo>
                    <a:pt x="19207" y="16307"/>
                  </a:moveTo>
                  <a:cubicBezTo>
                    <a:pt x="19207" y="16294"/>
                    <a:pt x="19208" y="16283"/>
                    <a:pt x="19208" y="16270"/>
                  </a:cubicBezTo>
                  <a:cubicBezTo>
                    <a:pt x="19208" y="14501"/>
                    <a:pt x="18519" y="12890"/>
                    <a:pt x="17436" y="12115"/>
                  </a:cubicBezTo>
                  <a:moveTo>
                    <a:pt x="20811" y="9204"/>
                  </a:moveTo>
                  <a:cubicBezTo>
                    <a:pt x="21153" y="8776"/>
                    <a:pt x="21422" y="8238"/>
                    <a:pt x="21600" y="7632"/>
                  </a:cubicBezTo>
                  <a:moveTo>
                    <a:pt x="19744" y="2560"/>
                  </a:moveTo>
                  <a:cubicBezTo>
                    <a:pt x="19744" y="2541"/>
                    <a:pt x="19745" y="2524"/>
                    <a:pt x="19745" y="2505"/>
                  </a:cubicBezTo>
                  <a:cubicBezTo>
                    <a:pt x="19745" y="2275"/>
                    <a:pt x="19731" y="2044"/>
                    <a:pt x="19702" y="1818"/>
                  </a:cubicBezTo>
                  <a:moveTo>
                    <a:pt x="15077" y="0"/>
                  </a:moveTo>
                  <a:cubicBezTo>
                    <a:pt x="14912" y="285"/>
                    <a:pt x="14776" y="604"/>
                    <a:pt x="14674" y="947"/>
                  </a:cubicBezTo>
                  <a:moveTo>
                    <a:pt x="11061" y="564"/>
                  </a:moveTo>
                  <a:cubicBezTo>
                    <a:pt x="10973" y="824"/>
                    <a:pt x="10907" y="1097"/>
                    <a:pt x="10865" y="1380"/>
                  </a:cubicBezTo>
                  <a:moveTo>
                    <a:pt x="7163" y="2480"/>
                  </a:moveTo>
                  <a:cubicBezTo>
                    <a:pt x="6949" y="2175"/>
                    <a:pt x="6712" y="1909"/>
                    <a:pt x="6454" y="1688"/>
                  </a:cubicBezTo>
                  <a:moveTo>
                    <a:pt x="946" y="7074"/>
                  </a:moveTo>
                  <a:cubicBezTo>
                    <a:pt x="972" y="7356"/>
                    <a:pt x="1014" y="7634"/>
                    <a:pt x="1070" y="7907"/>
                  </a:cubicBezTo>
                </a:path>
              </a:pathLst>
            </a:custGeom>
            <a:noFill/>
            <a:ln w="9525" cap="flat">
              <a:solidFill>
                <a:srgbClr val="000000"/>
              </a:solidFill>
              <a:prstDash val="solid"/>
              <a:miter lim="800000"/>
            </a:ln>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grpSp>
      <p:grpSp>
        <p:nvGrpSpPr>
          <p:cNvPr id="361" name="Group 361"/>
          <p:cNvGrpSpPr/>
          <p:nvPr/>
        </p:nvGrpSpPr>
        <p:grpSpPr>
          <a:xfrm>
            <a:off x="4779161" y="3131326"/>
            <a:ext cx="160721" cy="378567"/>
            <a:chOff x="-9" y="-23"/>
            <a:chExt cx="214293" cy="504754"/>
          </a:xfrm>
        </p:grpSpPr>
        <p:sp>
          <p:nvSpPr>
            <p:cNvPr id="359" name="Shape 359"/>
            <p:cNvSpPr/>
            <p:nvPr/>
          </p:nvSpPr>
          <p:spPr>
            <a:xfrm>
              <a:off x="-10" y="-24"/>
              <a:ext cx="214294" cy="504756"/>
            </a:xfrm>
            <a:custGeom>
              <a:avLst/>
              <a:gdLst/>
              <a:ahLst/>
              <a:cxnLst>
                <a:cxn ang="0">
                  <a:pos x="wd2" y="hd2"/>
                </a:cxn>
                <a:cxn ang="5400000">
                  <a:pos x="wd2" y="hd2"/>
                </a:cxn>
                <a:cxn ang="10800000">
                  <a:pos x="wd2" y="hd2"/>
                </a:cxn>
                <a:cxn ang="16200000">
                  <a:pos x="wd2" y="hd2"/>
                </a:cxn>
              </a:cxnLst>
              <a:rect l="0" t="0" r="r" b="b"/>
              <a:pathLst>
                <a:path w="21600" h="21600" extrusionOk="0">
                  <a:moveTo>
                    <a:pt x="1950" y="7182"/>
                  </a:moveTo>
                  <a:cubicBezTo>
                    <a:pt x="842" y="7338"/>
                    <a:pt x="0" y="8615"/>
                    <a:pt x="0" y="10139"/>
                  </a:cubicBezTo>
                  <a:cubicBezTo>
                    <a:pt x="0" y="11195"/>
                    <a:pt x="410" y="12172"/>
                    <a:pt x="1075" y="12705"/>
                  </a:cubicBezTo>
                  <a:lnTo>
                    <a:pt x="1064" y="12671"/>
                  </a:lnTo>
                  <a:cubicBezTo>
                    <a:pt x="686" y="13220"/>
                    <a:pt x="475" y="13943"/>
                    <a:pt x="475" y="14693"/>
                  </a:cubicBezTo>
                  <a:cubicBezTo>
                    <a:pt x="476" y="16328"/>
                    <a:pt x="1452" y="17653"/>
                    <a:pt x="2656" y="17653"/>
                  </a:cubicBezTo>
                  <a:cubicBezTo>
                    <a:pt x="2740" y="17653"/>
                    <a:pt x="2825" y="17646"/>
                    <a:pt x="2910" y="17632"/>
                  </a:cubicBezTo>
                  <a:lnTo>
                    <a:pt x="2898" y="17652"/>
                  </a:lnTo>
                  <a:cubicBezTo>
                    <a:pt x="3586" y="19292"/>
                    <a:pt x="4864" y="20303"/>
                    <a:pt x="6249" y="20303"/>
                  </a:cubicBezTo>
                  <a:cubicBezTo>
                    <a:pt x="6949" y="20303"/>
                    <a:pt x="7637" y="20043"/>
                    <a:pt x="8237" y="19550"/>
                  </a:cubicBezTo>
                  <a:lnTo>
                    <a:pt x="8231" y="19554"/>
                  </a:lnTo>
                  <a:cubicBezTo>
                    <a:pt x="8857" y="20833"/>
                    <a:pt x="9910" y="21600"/>
                    <a:pt x="11038" y="21600"/>
                  </a:cubicBezTo>
                  <a:cubicBezTo>
                    <a:pt x="12525" y="21600"/>
                    <a:pt x="13838" y="20271"/>
                    <a:pt x="14269" y="18328"/>
                  </a:cubicBezTo>
                  <a:lnTo>
                    <a:pt x="14272" y="18354"/>
                  </a:lnTo>
                  <a:cubicBezTo>
                    <a:pt x="14732" y="18744"/>
                    <a:pt x="15262" y="18950"/>
                    <a:pt x="15804" y="18950"/>
                  </a:cubicBezTo>
                  <a:cubicBezTo>
                    <a:pt x="17393" y="18950"/>
                    <a:pt x="18685" y="17208"/>
                    <a:pt x="18697" y="15048"/>
                  </a:cubicBezTo>
                  <a:lnTo>
                    <a:pt x="18692" y="15038"/>
                  </a:lnTo>
                  <a:cubicBezTo>
                    <a:pt x="20360" y="14713"/>
                    <a:pt x="21600" y="12768"/>
                    <a:pt x="21600" y="10474"/>
                  </a:cubicBezTo>
                  <a:cubicBezTo>
                    <a:pt x="21600" y="9458"/>
                    <a:pt x="21353" y="8471"/>
                    <a:pt x="20899" y="7665"/>
                  </a:cubicBezTo>
                  <a:lnTo>
                    <a:pt x="20892" y="7663"/>
                  </a:lnTo>
                  <a:cubicBezTo>
                    <a:pt x="21034" y="7210"/>
                    <a:pt x="21108" y="6723"/>
                    <a:pt x="21108" y="6230"/>
                  </a:cubicBezTo>
                  <a:cubicBezTo>
                    <a:pt x="21108" y="4590"/>
                    <a:pt x="20302" y="3151"/>
                    <a:pt x="19142" y="2720"/>
                  </a:cubicBezTo>
                  <a:lnTo>
                    <a:pt x="19151" y="2713"/>
                  </a:lnTo>
                  <a:cubicBezTo>
                    <a:pt x="18943" y="1143"/>
                    <a:pt x="17936" y="0"/>
                    <a:pt x="16761" y="0"/>
                  </a:cubicBezTo>
                  <a:cubicBezTo>
                    <a:pt x="16046" y="0"/>
                    <a:pt x="15369" y="427"/>
                    <a:pt x="14907" y="1166"/>
                  </a:cubicBezTo>
                  <a:lnTo>
                    <a:pt x="14911" y="1171"/>
                  </a:lnTo>
                  <a:cubicBezTo>
                    <a:pt x="14499" y="433"/>
                    <a:pt x="13857" y="0"/>
                    <a:pt x="13176" y="0"/>
                  </a:cubicBezTo>
                  <a:cubicBezTo>
                    <a:pt x="12349" y="0"/>
                    <a:pt x="11592" y="638"/>
                    <a:pt x="11223" y="1646"/>
                  </a:cubicBezTo>
                  <a:lnTo>
                    <a:pt x="11231" y="1695"/>
                  </a:lnTo>
                  <a:cubicBezTo>
                    <a:pt x="10732" y="1025"/>
                    <a:pt x="10060" y="650"/>
                    <a:pt x="9360" y="650"/>
                  </a:cubicBezTo>
                  <a:cubicBezTo>
                    <a:pt x="8374" y="650"/>
                    <a:pt x="7468" y="1392"/>
                    <a:pt x="7005" y="2579"/>
                  </a:cubicBezTo>
                  <a:lnTo>
                    <a:pt x="6997" y="2603"/>
                  </a:lnTo>
                  <a:cubicBezTo>
                    <a:pt x="6479" y="2190"/>
                    <a:pt x="5890" y="1972"/>
                    <a:pt x="5289" y="1972"/>
                  </a:cubicBezTo>
                  <a:cubicBezTo>
                    <a:pt x="3424" y="1973"/>
                    <a:pt x="1913" y="4031"/>
                    <a:pt x="1913" y="6569"/>
                  </a:cubicBezTo>
                  <a:cubicBezTo>
                    <a:pt x="1912" y="6776"/>
                    <a:pt x="1923" y="6983"/>
                    <a:pt x="1943" y="7188"/>
                  </a:cubicBezTo>
                  <a:close/>
                </a:path>
              </a:pathLst>
            </a:custGeom>
            <a:solidFill>
              <a:srgbClr val="FFFFFF"/>
            </a:solidFill>
            <a:ln w="9525" cap="flat">
              <a:solidFill>
                <a:srgbClr val="000000"/>
              </a:solidFill>
              <a:prstDash val="solid"/>
              <a:miter lim="800000"/>
            </a:ln>
            <a:effectLst>
              <a:outerShdw blurRad="63500" dist="107762" dir="2700000" rotWithShape="0">
                <a:srgbClr val="000000">
                  <a:alpha val="74998"/>
                </a:srgbClr>
              </a:outerShdw>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sp>
          <p:nvSpPr>
            <p:cNvPr id="360" name="Shape 360"/>
            <p:cNvSpPr/>
            <p:nvPr/>
          </p:nvSpPr>
          <p:spPr>
            <a:xfrm>
              <a:off x="10656" y="27227"/>
              <a:ext cx="196603" cy="429687"/>
            </a:xfrm>
            <a:custGeom>
              <a:avLst/>
              <a:gdLst/>
              <a:ahLst/>
              <a:cxnLst>
                <a:cxn ang="0">
                  <a:pos x="wd2" y="hd2"/>
                </a:cxn>
                <a:cxn ang="5400000">
                  <a:pos x="wd2" y="hd2"/>
                </a:cxn>
                <a:cxn ang="10800000">
                  <a:pos x="wd2" y="hd2"/>
                </a:cxn>
                <a:cxn ang="16200000">
                  <a:pos x="wd2" y="hd2"/>
                </a:cxn>
              </a:cxnLst>
              <a:rect l="0" t="0" r="r" b="b"/>
              <a:pathLst>
                <a:path w="21600" h="21600" extrusionOk="0">
                  <a:moveTo>
                    <a:pt x="0" y="13554"/>
                  </a:moveTo>
                  <a:cubicBezTo>
                    <a:pt x="363" y="13868"/>
                    <a:pt x="776" y="14033"/>
                    <a:pt x="1197" y="14033"/>
                  </a:cubicBezTo>
                  <a:cubicBezTo>
                    <a:pt x="1258" y="14033"/>
                    <a:pt x="1320" y="14030"/>
                    <a:pt x="1381" y="14023"/>
                  </a:cubicBezTo>
                  <a:moveTo>
                    <a:pt x="2000" y="19343"/>
                  </a:moveTo>
                  <a:cubicBezTo>
                    <a:pt x="2207" y="19308"/>
                    <a:pt x="2410" y="19233"/>
                    <a:pt x="2604" y="19120"/>
                  </a:cubicBezTo>
                  <a:moveTo>
                    <a:pt x="7435" y="20578"/>
                  </a:moveTo>
                  <a:cubicBezTo>
                    <a:pt x="7531" y="20936"/>
                    <a:pt x="7653" y="21279"/>
                    <a:pt x="7800" y="21600"/>
                  </a:cubicBezTo>
                  <a:moveTo>
                    <a:pt x="14381" y="20160"/>
                  </a:moveTo>
                  <a:cubicBezTo>
                    <a:pt x="14457" y="19794"/>
                    <a:pt x="14505" y="19418"/>
                    <a:pt x="14526" y="19039"/>
                  </a:cubicBezTo>
                  <a:moveTo>
                    <a:pt x="19207" y="16307"/>
                  </a:moveTo>
                  <a:cubicBezTo>
                    <a:pt x="19207" y="16294"/>
                    <a:pt x="19208" y="16283"/>
                    <a:pt x="19208" y="16270"/>
                  </a:cubicBezTo>
                  <a:cubicBezTo>
                    <a:pt x="19208" y="14501"/>
                    <a:pt x="18519" y="12890"/>
                    <a:pt x="17436" y="12115"/>
                  </a:cubicBezTo>
                  <a:moveTo>
                    <a:pt x="20811" y="9204"/>
                  </a:moveTo>
                  <a:cubicBezTo>
                    <a:pt x="21153" y="8776"/>
                    <a:pt x="21422" y="8238"/>
                    <a:pt x="21600" y="7632"/>
                  </a:cubicBezTo>
                  <a:moveTo>
                    <a:pt x="19744" y="2560"/>
                  </a:moveTo>
                  <a:cubicBezTo>
                    <a:pt x="19744" y="2541"/>
                    <a:pt x="19745" y="2524"/>
                    <a:pt x="19745" y="2505"/>
                  </a:cubicBezTo>
                  <a:cubicBezTo>
                    <a:pt x="19745" y="2275"/>
                    <a:pt x="19731" y="2044"/>
                    <a:pt x="19702" y="1818"/>
                  </a:cubicBezTo>
                  <a:moveTo>
                    <a:pt x="15077" y="0"/>
                  </a:moveTo>
                  <a:cubicBezTo>
                    <a:pt x="14912" y="285"/>
                    <a:pt x="14776" y="604"/>
                    <a:pt x="14674" y="947"/>
                  </a:cubicBezTo>
                  <a:moveTo>
                    <a:pt x="11061" y="564"/>
                  </a:moveTo>
                  <a:cubicBezTo>
                    <a:pt x="10973" y="824"/>
                    <a:pt x="10907" y="1097"/>
                    <a:pt x="10865" y="1380"/>
                  </a:cubicBezTo>
                  <a:moveTo>
                    <a:pt x="7163" y="2480"/>
                  </a:moveTo>
                  <a:cubicBezTo>
                    <a:pt x="6949" y="2175"/>
                    <a:pt x="6712" y="1909"/>
                    <a:pt x="6454" y="1688"/>
                  </a:cubicBezTo>
                  <a:moveTo>
                    <a:pt x="946" y="7074"/>
                  </a:moveTo>
                  <a:cubicBezTo>
                    <a:pt x="972" y="7356"/>
                    <a:pt x="1014" y="7634"/>
                    <a:pt x="1070" y="7907"/>
                  </a:cubicBezTo>
                </a:path>
              </a:pathLst>
            </a:custGeom>
            <a:noFill/>
            <a:ln w="9525" cap="flat">
              <a:solidFill>
                <a:srgbClr val="000000"/>
              </a:solidFill>
              <a:prstDash val="solid"/>
              <a:miter lim="800000"/>
            </a:ln>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grpSp>
      <p:grpSp>
        <p:nvGrpSpPr>
          <p:cNvPr id="364" name="Group 364"/>
          <p:cNvGrpSpPr/>
          <p:nvPr/>
        </p:nvGrpSpPr>
        <p:grpSpPr>
          <a:xfrm>
            <a:off x="5430433" y="1947845"/>
            <a:ext cx="160721" cy="378567"/>
            <a:chOff x="-9" y="-23"/>
            <a:chExt cx="214292" cy="504754"/>
          </a:xfrm>
        </p:grpSpPr>
        <p:sp>
          <p:nvSpPr>
            <p:cNvPr id="362" name="Shape 362"/>
            <p:cNvSpPr/>
            <p:nvPr/>
          </p:nvSpPr>
          <p:spPr>
            <a:xfrm>
              <a:off x="-10" y="-24"/>
              <a:ext cx="214293" cy="504756"/>
            </a:xfrm>
            <a:custGeom>
              <a:avLst/>
              <a:gdLst/>
              <a:ahLst/>
              <a:cxnLst>
                <a:cxn ang="0">
                  <a:pos x="wd2" y="hd2"/>
                </a:cxn>
                <a:cxn ang="5400000">
                  <a:pos x="wd2" y="hd2"/>
                </a:cxn>
                <a:cxn ang="10800000">
                  <a:pos x="wd2" y="hd2"/>
                </a:cxn>
                <a:cxn ang="16200000">
                  <a:pos x="wd2" y="hd2"/>
                </a:cxn>
              </a:cxnLst>
              <a:rect l="0" t="0" r="r" b="b"/>
              <a:pathLst>
                <a:path w="21600" h="21600" extrusionOk="0">
                  <a:moveTo>
                    <a:pt x="1950" y="7182"/>
                  </a:moveTo>
                  <a:cubicBezTo>
                    <a:pt x="842" y="7338"/>
                    <a:pt x="0" y="8615"/>
                    <a:pt x="0" y="10139"/>
                  </a:cubicBezTo>
                  <a:cubicBezTo>
                    <a:pt x="0" y="11195"/>
                    <a:pt x="410" y="12172"/>
                    <a:pt x="1075" y="12705"/>
                  </a:cubicBezTo>
                  <a:lnTo>
                    <a:pt x="1064" y="12671"/>
                  </a:lnTo>
                  <a:cubicBezTo>
                    <a:pt x="686" y="13220"/>
                    <a:pt x="475" y="13943"/>
                    <a:pt x="475" y="14693"/>
                  </a:cubicBezTo>
                  <a:cubicBezTo>
                    <a:pt x="476" y="16328"/>
                    <a:pt x="1452" y="17653"/>
                    <a:pt x="2656" y="17653"/>
                  </a:cubicBezTo>
                  <a:cubicBezTo>
                    <a:pt x="2740" y="17653"/>
                    <a:pt x="2825" y="17646"/>
                    <a:pt x="2910" y="17632"/>
                  </a:cubicBezTo>
                  <a:lnTo>
                    <a:pt x="2898" y="17652"/>
                  </a:lnTo>
                  <a:cubicBezTo>
                    <a:pt x="3586" y="19292"/>
                    <a:pt x="4864" y="20303"/>
                    <a:pt x="6249" y="20303"/>
                  </a:cubicBezTo>
                  <a:cubicBezTo>
                    <a:pt x="6949" y="20303"/>
                    <a:pt x="7637" y="20043"/>
                    <a:pt x="8237" y="19550"/>
                  </a:cubicBezTo>
                  <a:lnTo>
                    <a:pt x="8231" y="19554"/>
                  </a:lnTo>
                  <a:cubicBezTo>
                    <a:pt x="8857" y="20833"/>
                    <a:pt x="9910" y="21600"/>
                    <a:pt x="11038" y="21600"/>
                  </a:cubicBezTo>
                  <a:cubicBezTo>
                    <a:pt x="12525" y="21600"/>
                    <a:pt x="13838" y="20271"/>
                    <a:pt x="14269" y="18328"/>
                  </a:cubicBezTo>
                  <a:lnTo>
                    <a:pt x="14272" y="18354"/>
                  </a:lnTo>
                  <a:cubicBezTo>
                    <a:pt x="14732" y="18744"/>
                    <a:pt x="15262" y="18950"/>
                    <a:pt x="15804" y="18950"/>
                  </a:cubicBezTo>
                  <a:cubicBezTo>
                    <a:pt x="17393" y="18950"/>
                    <a:pt x="18685" y="17208"/>
                    <a:pt x="18697" y="15048"/>
                  </a:cubicBezTo>
                  <a:lnTo>
                    <a:pt x="18692" y="15038"/>
                  </a:lnTo>
                  <a:cubicBezTo>
                    <a:pt x="20360" y="14713"/>
                    <a:pt x="21600" y="12768"/>
                    <a:pt x="21600" y="10474"/>
                  </a:cubicBezTo>
                  <a:cubicBezTo>
                    <a:pt x="21600" y="9458"/>
                    <a:pt x="21353" y="8471"/>
                    <a:pt x="20899" y="7665"/>
                  </a:cubicBezTo>
                  <a:lnTo>
                    <a:pt x="20892" y="7663"/>
                  </a:lnTo>
                  <a:cubicBezTo>
                    <a:pt x="21034" y="7210"/>
                    <a:pt x="21108" y="6723"/>
                    <a:pt x="21108" y="6230"/>
                  </a:cubicBezTo>
                  <a:cubicBezTo>
                    <a:pt x="21108" y="4590"/>
                    <a:pt x="20302" y="3151"/>
                    <a:pt x="19142" y="2720"/>
                  </a:cubicBezTo>
                  <a:lnTo>
                    <a:pt x="19151" y="2713"/>
                  </a:lnTo>
                  <a:cubicBezTo>
                    <a:pt x="18943" y="1143"/>
                    <a:pt x="17936" y="0"/>
                    <a:pt x="16761" y="0"/>
                  </a:cubicBezTo>
                  <a:cubicBezTo>
                    <a:pt x="16046" y="0"/>
                    <a:pt x="15369" y="427"/>
                    <a:pt x="14907" y="1166"/>
                  </a:cubicBezTo>
                  <a:lnTo>
                    <a:pt x="14911" y="1171"/>
                  </a:lnTo>
                  <a:cubicBezTo>
                    <a:pt x="14499" y="433"/>
                    <a:pt x="13857" y="0"/>
                    <a:pt x="13176" y="0"/>
                  </a:cubicBezTo>
                  <a:cubicBezTo>
                    <a:pt x="12349" y="0"/>
                    <a:pt x="11592" y="638"/>
                    <a:pt x="11223" y="1646"/>
                  </a:cubicBezTo>
                  <a:lnTo>
                    <a:pt x="11231" y="1695"/>
                  </a:lnTo>
                  <a:cubicBezTo>
                    <a:pt x="10732" y="1025"/>
                    <a:pt x="10060" y="650"/>
                    <a:pt x="9360" y="650"/>
                  </a:cubicBezTo>
                  <a:cubicBezTo>
                    <a:pt x="8374" y="650"/>
                    <a:pt x="7468" y="1392"/>
                    <a:pt x="7005" y="2579"/>
                  </a:cubicBezTo>
                  <a:lnTo>
                    <a:pt x="6997" y="2603"/>
                  </a:lnTo>
                  <a:cubicBezTo>
                    <a:pt x="6479" y="2190"/>
                    <a:pt x="5890" y="1972"/>
                    <a:pt x="5289" y="1972"/>
                  </a:cubicBezTo>
                  <a:cubicBezTo>
                    <a:pt x="3424" y="1973"/>
                    <a:pt x="1913" y="4031"/>
                    <a:pt x="1913" y="6569"/>
                  </a:cubicBezTo>
                  <a:cubicBezTo>
                    <a:pt x="1912" y="6776"/>
                    <a:pt x="1923" y="6983"/>
                    <a:pt x="1943" y="7188"/>
                  </a:cubicBezTo>
                  <a:close/>
                </a:path>
              </a:pathLst>
            </a:custGeom>
            <a:solidFill>
              <a:srgbClr val="FFFFFF"/>
            </a:solidFill>
            <a:ln w="9525" cap="flat">
              <a:solidFill>
                <a:srgbClr val="000000"/>
              </a:solidFill>
              <a:prstDash val="solid"/>
              <a:miter lim="800000"/>
            </a:ln>
            <a:effectLst>
              <a:outerShdw blurRad="63500" dist="107762" dir="2700000" rotWithShape="0">
                <a:srgbClr val="000000">
                  <a:alpha val="74998"/>
                </a:srgbClr>
              </a:outerShdw>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sp>
          <p:nvSpPr>
            <p:cNvPr id="363" name="Shape 363"/>
            <p:cNvSpPr/>
            <p:nvPr/>
          </p:nvSpPr>
          <p:spPr>
            <a:xfrm>
              <a:off x="10656" y="27227"/>
              <a:ext cx="196602" cy="429687"/>
            </a:xfrm>
            <a:custGeom>
              <a:avLst/>
              <a:gdLst/>
              <a:ahLst/>
              <a:cxnLst>
                <a:cxn ang="0">
                  <a:pos x="wd2" y="hd2"/>
                </a:cxn>
                <a:cxn ang="5400000">
                  <a:pos x="wd2" y="hd2"/>
                </a:cxn>
                <a:cxn ang="10800000">
                  <a:pos x="wd2" y="hd2"/>
                </a:cxn>
                <a:cxn ang="16200000">
                  <a:pos x="wd2" y="hd2"/>
                </a:cxn>
              </a:cxnLst>
              <a:rect l="0" t="0" r="r" b="b"/>
              <a:pathLst>
                <a:path w="21600" h="21600" extrusionOk="0">
                  <a:moveTo>
                    <a:pt x="0" y="13554"/>
                  </a:moveTo>
                  <a:cubicBezTo>
                    <a:pt x="363" y="13868"/>
                    <a:pt x="776" y="14033"/>
                    <a:pt x="1197" y="14033"/>
                  </a:cubicBezTo>
                  <a:cubicBezTo>
                    <a:pt x="1258" y="14033"/>
                    <a:pt x="1320" y="14030"/>
                    <a:pt x="1381" y="14023"/>
                  </a:cubicBezTo>
                  <a:moveTo>
                    <a:pt x="2000" y="19343"/>
                  </a:moveTo>
                  <a:cubicBezTo>
                    <a:pt x="2207" y="19308"/>
                    <a:pt x="2410" y="19233"/>
                    <a:pt x="2604" y="19120"/>
                  </a:cubicBezTo>
                  <a:moveTo>
                    <a:pt x="7435" y="20578"/>
                  </a:moveTo>
                  <a:cubicBezTo>
                    <a:pt x="7531" y="20936"/>
                    <a:pt x="7653" y="21279"/>
                    <a:pt x="7800" y="21600"/>
                  </a:cubicBezTo>
                  <a:moveTo>
                    <a:pt x="14381" y="20160"/>
                  </a:moveTo>
                  <a:cubicBezTo>
                    <a:pt x="14457" y="19794"/>
                    <a:pt x="14505" y="19418"/>
                    <a:pt x="14526" y="19039"/>
                  </a:cubicBezTo>
                  <a:moveTo>
                    <a:pt x="19207" y="16307"/>
                  </a:moveTo>
                  <a:cubicBezTo>
                    <a:pt x="19207" y="16294"/>
                    <a:pt x="19208" y="16283"/>
                    <a:pt x="19208" y="16270"/>
                  </a:cubicBezTo>
                  <a:cubicBezTo>
                    <a:pt x="19208" y="14501"/>
                    <a:pt x="18519" y="12890"/>
                    <a:pt x="17436" y="12115"/>
                  </a:cubicBezTo>
                  <a:moveTo>
                    <a:pt x="20811" y="9204"/>
                  </a:moveTo>
                  <a:cubicBezTo>
                    <a:pt x="21153" y="8776"/>
                    <a:pt x="21422" y="8238"/>
                    <a:pt x="21600" y="7632"/>
                  </a:cubicBezTo>
                  <a:moveTo>
                    <a:pt x="19744" y="2560"/>
                  </a:moveTo>
                  <a:cubicBezTo>
                    <a:pt x="19744" y="2541"/>
                    <a:pt x="19745" y="2524"/>
                    <a:pt x="19745" y="2505"/>
                  </a:cubicBezTo>
                  <a:cubicBezTo>
                    <a:pt x="19745" y="2275"/>
                    <a:pt x="19731" y="2044"/>
                    <a:pt x="19702" y="1818"/>
                  </a:cubicBezTo>
                  <a:moveTo>
                    <a:pt x="15077" y="0"/>
                  </a:moveTo>
                  <a:cubicBezTo>
                    <a:pt x="14912" y="285"/>
                    <a:pt x="14776" y="604"/>
                    <a:pt x="14674" y="947"/>
                  </a:cubicBezTo>
                  <a:moveTo>
                    <a:pt x="11061" y="564"/>
                  </a:moveTo>
                  <a:cubicBezTo>
                    <a:pt x="10973" y="824"/>
                    <a:pt x="10907" y="1097"/>
                    <a:pt x="10865" y="1380"/>
                  </a:cubicBezTo>
                  <a:moveTo>
                    <a:pt x="7163" y="2480"/>
                  </a:moveTo>
                  <a:cubicBezTo>
                    <a:pt x="6949" y="2175"/>
                    <a:pt x="6712" y="1909"/>
                    <a:pt x="6454" y="1688"/>
                  </a:cubicBezTo>
                  <a:moveTo>
                    <a:pt x="946" y="7074"/>
                  </a:moveTo>
                  <a:cubicBezTo>
                    <a:pt x="972" y="7356"/>
                    <a:pt x="1014" y="7634"/>
                    <a:pt x="1070" y="7907"/>
                  </a:cubicBezTo>
                </a:path>
              </a:pathLst>
            </a:custGeom>
            <a:noFill/>
            <a:ln w="9525" cap="flat">
              <a:solidFill>
                <a:srgbClr val="000000"/>
              </a:solidFill>
              <a:prstDash val="solid"/>
              <a:miter lim="800000"/>
            </a:ln>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grpSp>
      <p:grpSp>
        <p:nvGrpSpPr>
          <p:cNvPr id="368" name="Group 368"/>
          <p:cNvGrpSpPr/>
          <p:nvPr/>
        </p:nvGrpSpPr>
        <p:grpSpPr>
          <a:xfrm>
            <a:off x="4787160" y="867378"/>
            <a:ext cx="3138587" cy="2168129"/>
            <a:chOff x="0" y="0"/>
            <a:chExt cx="4184780" cy="2890838"/>
          </a:xfrm>
        </p:grpSpPr>
        <p:sp>
          <p:nvSpPr>
            <p:cNvPr id="365" name="Shape 365"/>
            <p:cNvSpPr/>
            <p:nvPr/>
          </p:nvSpPr>
          <p:spPr>
            <a:xfrm>
              <a:off x="0" y="1335087"/>
              <a:ext cx="1555750" cy="1555751"/>
            </a:xfrm>
            <a:prstGeom prst="ellipse">
              <a:avLst/>
            </a:prstGeom>
            <a:noFill/>
            <a:ln w="9525" cap="flat">
              <a:solidFill>
                <a:srgbClr val="000000"/>
              </a:solidFill>
              <a:prstDash val="solid"/>
              <a:round/>
            </a:ln>
            <a:effectLst/>
          </p:spPr>
          <p:txBody>
            <a:bodyPr wrap="square" lIns="34289" tIns="34289" rIns="34289" bIns="34289" numCol="1" anchor="ctr">
              <a:noAutofit/>
            </a:bodyPr>
            <a:lstStyle/>
            <a:p>
              <a:pPr algn="ctr" defTabSz="342900">
                <a:lnSpc>
                  <a:spcPct val="91000"/>
                </a:lnSpc>
                <a:defRPr sz="1800">
                  <a:solidFill>
                    <a:srgbClr val="FFFFFF"/>
                  </a:solidFill>
                </a:defRPr>
              </a:pPr>
              <a:endParaRPr sz="2000"/>
            </a:p>
          </p:txBody>
        </p:sp>
        <p:sp>
          <p:nvSpPr>
            <p:cNvPr id="366" name="Shape 366"/>
            <p:cNvSpPr/>
            <p:nvPr/>
          </p:nvSpPr>
          <p:spPr>
            <a:xfrm>
              <a:off x="2395405" y="0"/>
              <a:ext cx="1789375" cy="913068"/>
            </a:xfrm>
            <a:prstGeom prst="rect">
              <a:avLst/>
            </a:prstGeom>
            <a:solidFill>
              <a:srgbClr val="000000"/>
            </a:solid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p>
              <a:pPr algn="ctr" defTabSz="342900">
                <a:defRPr sz="2400">
                  <a:solidFill>
                    <a:srgbClr val="FFFFFF"/>
                  </a:solidFill>
                </a:defRPr>
              </a:pPr>
              <a:r>
                <a:rPr sz="2000"/>
                <a:t>‘Unreliable’</a:t>
              </a:r>
            </a:p>
            <a:p>
              <a:pPr algn="ctr" defTabSz="342900">
                <a:defRPr sz="2400">
                  <a:solidFill>
                    <a:srgbClr val="FFFFFF"/>
                  </a:solidFill>
                </a:defRPr>
              </a:pPr>
              <a:r>
                <a:rPr sz="2000"/>
                <a:t>Scale</a:t>
              </a:r>
            </a:p>
          </p:txBody>
        </p:sp>
        <p:sp>
          <p:nvSpPr>
            <p:cNvPr id="367" name="Shape 367"/>
            <p:cNvSpPr/>
            <p:nvPr/>
          </p:nvSpPr>
          <p:spPr>
            <a:xfrm flipH="1">
              <a:off x="1322387" y="642937"/>
              <a:ext cx="1222376" cy="828675"/>
            </a:xfrm>
            <a:prstGeom prst="line">
              <a:avLst/>
            </a:prstGeom>
            <a:noFill/>
            <a:ln w="76200" cap="flat">
              <a:solidFill>
                <a:srgbClr val="000000"/>
              </a:solidFill>
              <a:prstDash val="solid"/>
              <a:round/>
              <a:tailEnd type="triangle" w="med" len="med"/>
            </a:ln>
            <a:effectLst/>
          </p:spPr>
          <p:txBody>
            <a:bodyPr wrap="square" lIns="34289" tIns="34289" rIns="34289" bIns="34289" numCol="1" anchor="t">
              <a:noAutofit/>
            </a:bodyPr>
            <a:lstStyle/>
            <a:p>
              <a:pPr algn="ctr" defTabSz="342900">
                <a:lnSpc>
                  <a:spcPct val="91000"/>
                </a:lnSpc>
                <a:defRPr sz="1800"/>
              </a:pPr>
              <a:endParaRPr sz="2000"/>
            </a:p>
          </p:txBody>
        </p:sp>
      </p:grpSp>
      <p:sp>
        <p:nvSpPr>
          <p:cNvPr id="369" name="Shape 369"/>
          <p:cNvSpPr/>
          <p:nvPr/>
        </p:nvSpPr>
        <p:spPr>
          <a:xfrm>
            <a:off x="163337" y="4675615"/>
            <a:ext cx="1993106" cy="276999"/>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defTabSz="457200">
              <a:spcBef>
                <a:spcPts val="900"/>
              </a:spcBef>
              <a:defRPr sz="1600"/>
            </a:lvl1pPr>
          </a:lstStyle>
          <a:p>
            <a:r>
              <a:rPr sz="1200" dirty="0"/>
              <a:t>Courtesy of Peter Clark</a:t>
            </a:r>
          </a:p>
        </p:txBody>
      </p:sp>
      <p:grpSp>
        <p:nvGrpSpPr>
          <p:cNvPr id="377" name="Group 377"/>
          <p:cNvGrpSpPr/>
          <p:nvPr/>
        </p:nvGrpSpPr>
        <p:grpSpPr>
          <a:xfrm>
            <a:off x="6784469" y="2825310"/>
            <a:ext cx="2271714" cy="1889298"/>
            <a:chOff x="-1" y="0"/>
            <a:chExt cx="3028951" cy="2519063"/>
          </a:xfrm>
        </p:grpSpPr>
        <p:sp>
          <p:nvSpPr>
            <p:cNvPr id="370" name="Shape 370"/>
            <p:cNvSpPr/>
            <p:nvPr/>
          </p:nvSpPr>
          <p:spPr>
            <a:xfrm>
              <a:off x="-1" y="0"/>
              <a:ext cx="593727" cy="482600"/>
            </a:xfrm>
            <a:prstGeom prst="line">
              <a:avLst/>
            </a:prstGeom>
            <a:noFill/>
            <a:ln w="76200" cap="flat">
              <a:solidFill>
                <a:schemeClr val="tx1"/>
              </a:solidFill>
              <a:prstDash val="solid"/>
              <a:round/>
              <a:tailEnd type="triangle" w="med" len="med"/>
            </a:ln>
            <a:effectLst/>
          </p:spPr>
          <p:txBody>
            <a:bodyPr wrap="square" lIns="34289" tIns="34289" rIns="34289" bIns="34289" numCol="1" anchor="t">
              <a:noAutofit/>
            </a:bodyPr>
            <a:lstStyle/>
            <a:p>
              <a:pPr algn="ctr" defTabSz="342900">
                <a:lnSpc>
                  <a:spcPct val="91000"/>
                </a:lnSpc>
                <a:defRPr sz="1800"/>
              </a:pPr>
              <a:endParaRPr sz="1350"/>
            </a:p>
          </p:txBody>
        </p:sp>
        <p:grpSp>
          <p:nvGrpSpPr>
            <p:cNvPr id="376" name="Group 376"/>
            <p:cNvGrpSpPr/>
            <p:nvPr/>
          </p:nvGrpSpPr>
          <p:grpSpPr>
            <a:xfrm>
              <a:off x="692551" y="327025"/>
              <a:ext cx="2336399" cy="2192038"/>
              <a:chOff x="-12298" y="0"/>
              <a:chExt cx="2336398" cy="2192037"/>
            </a:xfrm>
          </p:grpSpPr>
          <p:sp>
            <p:nvSpPr>
              <p:cNvPr id="371" name="Shape 371"/>
              <p:cNvSpPr/>
              <p:nvPr/>
            </p:nvSpPr>
            <p:spPr>
              <a:xfrm>
                <a:off x="234950" y="61912"/>
                <a:ext cx="2089150" cy="1692276"/>
              </a:xfrm>
              <a:prstGeom prst="rect">
                <a:avLst/>
              </a:prstGeom>
              <a:solidFill>
                <a:srgbClr val="00CC99"/>
              </a:solidFill>
              <a:ln w="9525" cap="flat">
                <a:solidFill>
                  <a:srgbClr val="000000"/>
                </a:solidFill>
                <a:prstDash val="solid"/>
                <a:miter lim="800000"/>
              </a:ln>
              <a:effectLst/>
            </p:spPr>
            <p:txBody>
              <a:bodyPr wrap="square" lIns="34289" tIns="34289" rIns="34289" bIns="34289" numCol="1" anchor="ctr">
                <a:noAutofit/>
              </a:bodyPr>
              <a:lstStyle/>
              <a:p>
                <a:pPr algn="ctr" defTabSz="342900">
                  <a:lnSpc>
                    <a:spcPct val="91000"/>
                  </a:lnSpc>
                  <a:defRPr sz="1800">
                    <a:solidFill>
                      <a:srgbClr val="FFFFFF"/>
                    </a:solidFill>
                  </a:defRPr>
                </a:pPr>
                <a:endParaRPr sz="1350"/>
              </a:p>
            </p:txBody>
          </p:sp>
          <p:sp>
            <p:nvSpPr>
              <p:cNvPr id="372" name="Shape 372"/>
              <p:cNvSpPr/>
              <p:nvPr/>
            </p:nvSpPr>
            <p:spPr>
              <a:xfrm>
                <a:off x="371475" y="386772"/>
                <a:ext cx="1890713" cy="1380116"/>
              </a:xfrm>
              <a:custGeom>
                <a:avLst/>
                <a:gdLst/>
                <a:ahLst/>
                <a:cxnLst>
                  <a:cxn ang="0">
                    <a:pos x="wd2" y="hd2"/>
                  </a:cxn>
                  <a:cxn ang="5400000">
                    <a:pos x="wd2" y="hd2"/>
                  </a:cxn>
                  <a:cxn ang="10800000">
                    <a:pos x="wd2" y="hd2"/>
                  </a:cxn>
                  <a:cxn ang="16200000">
                    <a:pos x="wd2" y="hd2"/>
                  </a:cxn>
                </a:cxnLst>
                <a:rect l="0" t="0" r="r" b="b"/>
                <a:pathLst>
                  <a:path w="21600" h="20635" extrusionOk="0">
                    <a:moveTo>
                      <a:pt x="0" y="20445"/>
                    </a:moveTo>
                    <a:cubicBezTo>
                      <a:pt x="617" y="16220"/>
                      <a:pt x="1233" y="12019"/>
                      <a:pt x="2122" y="8624"/>
                    </a:cubicBezTo>
                    <a:cubicBezTo>
                      <a:pt x="3011" y="5230"/>
                      <a:pt x="3936" y="-965"/>
                      <a:pt x="5368" y="127"/>
                    </a:cubicBezTo>
                    <a:cubicBezTo>
                      <a:pt x="6801" y="1219"/>
                      <a:pt x="8034" y="11686"/>
                      <a:pt x="10737" y="15104"/>
                    </a:cubicBezTo>
                    <a:cubicBezTo>
                      <a:pt x="13439" y="18522"/>
                      <a:pt x="19786" y="19709"/>
                      <a:pt x="21600" y="20635"/>
                    </a:cubicBezTo>
                  </a:path>
                </a:pathLst>
              </a:custGeom>
              <a:noFill/>
              <a:ln w="38100" cap="flat">
                <a:solidFill>
                  <a:srgbClr val="FF0000"/>
                </a:solidFill>
                <a:prstDash val="solid"/>
                <a:round/>
              </a:ln>
              <a:effectLst/>
            </p:spPr>
            <p:txBody>
              <a:bodyPr wrap="square" lIns="34289" tIns="34289" rIns="34289" bIns="34289" numCol="1" anchor="t">
                <a:noAutofit/>
              </a:bodyPr>
              <a:lstStyle/>
              <a:p>
                <a:pPr algn="ctr" defTabSz="342900">
                  <a:lnSpc>
                    <a:spcPct val="91000"/>
                  </a:lnSpc>
                  <a:defRPr sz="1800">
                    <a:solidFill>
                      <a:srgbClr val="FFFFFF"/>
                    </a:solidFill>
                  </a:defRPr>
                </a:pPr>
                <a:endParaRPr sz="1350"/>
              </a:p>
            </p:txBody>
          </p:sp>
          <p:sp>
            <p:nvSpPr>
              <p:cNvPr id="373" name="Shape 373"/>
              <p:cNvSpPr/>
              <p:nvPr/>
            </p:nvSpPr>
            <p:spPr>
              <a:xfrm>
                <a:off x="203200" y="0"/>
                <a:ext cx="276225" cy="1943100"/>
              </a:xfrm>
              <a:prstGeom prst="rect">
                <a:avLst/>
              </a:prstGeom>
              <a:solidFill>
                <a:srgbClr val="FFFFFF"/>
              </a:solidFill>
              <a:ln w="12700" cap="flat">
                <a:noFill/>
                <a:miter lim="400000"/>
              </a:ln>
              <a:effectLst/>
            </p:spPr>
            <p:txBody>
              <a:bodyPr wrap="square" lIns="34289" tIns="34289" rIns="34289" bIns="34289" numCol="1" anchor="ctr">
                <a:noAutofit/>
              </a:bodyPr>
              <a:lstStyle/>
              <a:p>
                <a:pPr algn="ctr" defTabSz="342900">
                  <a:lnSpc>
                    <a:spcPct val="91000"/>
                  </a:lnSpc>
                  <a:defRPr sz="1800">
                    <a:solidFill>
                      <a:srgbClr val="FFFFFF"/>
                    </a:solidFill>
                  </a:defRPr>
                </a:pPr>
                <a:endParaRPr sz="1350"/>
              </a:p>
            </p:txBody>
          </p:sp>
          <p:sp>
            <p:nvSpPr>
              <p:cNvPr id="374" name="Shape 374"/>
              <p:cNvSpPr/>
              <p:nvPr/>
            </p:nvSpPr>
            <p:spPr>
              <a:xfrm>
                <a:off x="588962" y="1730375"/>
                <a:ext cx="1118251" cy="4616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lvl1pPr defTabSz="457200">
                  <a:defRPr sz="2400"/>
                </a:lvl1pPr>
              </a:lstStyle>
              <a:p>
                <a:r>
                  <a:rPr sz="1800"/>
                  <a:t>Rainfall</a:t>
                </a:r>
              </a:p>
            </p:txBody>
          </p:sp>
          <p:sp>
            <p:nvSpPr>
              <p:cNvPr id="375" name="Shape 375"/>
              <p:cNvSpPr/>
              <p:nvPr/>
            </p:nvSpPr>
            <p:spPr>
              <a:xfrm rot="16200000">
                <a:off x="-545777" y="726402"/>
                <a:ext cx="1528620" cy="4616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4289" tIns="34289" rIns="34289" bIns="34289" numCol="1" anchor="t">
                <a:spAutoFit/>
              </a:bodyPr>
              <a:lstStyle>
                <a:lvl1pPr defTabSz="457200">
                  <a:defRPr sz="2400"/>
                </a:lvl1pPr>
              </a:lstStyle>
              <a:p>
                <a:r>
                  <a:rPr sz="1800"/>
                  <a:t>Probability</a:t>
                </a:r>
              </a:p>
            </p:txBody>
          </p:sp>
        </p:grpSp>
      </p:grpSp>
      <p:sp>
        <p:nvSpPr>
          <p:cNvPr id="54" name="Shape 330">
            <a:extLst>
              <a:ext uri="{FF2B5EF4-FFF2-40B4-BE49-F238E27FC236}">
                <a16:creationId xmlns:a16="http://schemas.microsoft.com/office/drawing/2014/main" id="{90A0A640-A7A7-4E89-9370-B8F76FECA4AE}"/>
              </a:ext>
            </a:extLst>
          </p:cNvPr>
          <p:cNvSpPr/>
          <p:nvPr/>
        </p:nvSpPr>
        <p:spPr>
          <a:xfrm>
            <a:off x="176843" y="3422678"/>
            <a:ext cx="3026143" cy="1015663"/>
          </a:xfrm>
          <a:prstGeom prst="rect">
            <a:avLst/>
          </a:prstGeom>
          <a:solidFill>
            <a:srgbClr val="000000"/>
          </a:solidFill>
          <a:ln>
            <a:solidFill>
              <a:srgbClr val="FFFFFF"/>
            </a:solidFill>
            <a:miter/>
          </a:ln>
          <a:extLst>
            <a:ext uri="{C572A759-6A51-4108-AA02-DFA0A04FC94B}">
              <ma14:wrappingTextBoxFlag xmlns:ma14="http://schemas.microsoft.com/office/mac/drawingml/2011/main" xmlns="" val="1"/>
            </a:ext>
          </a:extLst>
        </p:spPr>
        <p:txBody>
          <a:bodyPr wrap="square" lIns="34289" rIns="34289">
            <a:spAutoFit/>
          </a:bodyPr>
          <a:lstStyle/>
          <a:p>
            <a:pPr algn="ctr" defTabSz="342900">
              <a:defRPr sz="2400">
                <a:solidFill>
                  <a:srgbClr val="FFFFFF"/>
                </a:solidFill>
              </a:defRPr>
            </a:pPr>
            <a:r>
              <a:rPr lang="en-GB" sz="2000" dirty="0"/>
              <a:t>Model </a:t>
            </a:r>
            <a:r>
              <a:rPr lang="en-GB" sz="2000" dirty="0" err="1"/>
              <a:t>numerics</a:t>
            </a:r>
            <a:r>
              <a:rPr lang="en-GB" sz="2000" dirty="0"/>
              <a:t> imply that features only 2-4 </a:t>
            </a:r>
            <a:r>
              <a:rPr lang="el-GR" sz="2000" dirty="0"/>
              <a:t>Δ</a:t>
            </a:r>
            <a:r>
              <a:rPr lang="en-GB" sz="2000" dirty="0"/>
              <a:t> can be resolved</a:t>
            </a:r>
            <a:endParaRPr sz="2000" dirty="0"/>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animBg="1" advAuto="0"/>
      <p:bldP spid="368" grpId="0" animBg="1" advAuto="0"/>
      <p:bldP spid="377"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64B128C6-7593-4FF4-8B55-D5BCEE290C8A}"/>
              </a:ext>
            </a:extLst>
          </p:cNvPr>
          <p:cNvSpPr>
            <a:spLocks noGrp="1"/>
          </p:cNvSpPr>
          <p:nvPr>
            <p:ph idx="1"/>
          </p:nvPr>
        </p:nvSpPr>
        <p:spPr>
          <a:xfrm>
            <a:off x="93128" y="1170100"/>
            <a:ext cx="3665311" cy="3850555"/>
          </a:xfrm>
        </p:spPr>
        <p:txBody>
          <a:bodyPr>
            <a:normAutofit fontScale="77500" lnSpcReduction="20000"/>
          </a:bodyPr>
          <a:lstStyle/>
          <a:p>
            <a:pPr>
              <a:lnSpc>
                <a:spcPct val="120000"/>
              </a:lnSpc>
            </a:pPr>
            <a:r>
              <a:rPr lang="en-GB" dirty="0"/>
              <a:t>Consider this example where the number of threshold exceedances (6) are the same but none overlap.</a:t>
            </a:r>
          </a:p>
          <a:p>
            <a:pPr>
              <a:lnSpc>
                <a:spcPct val="120000"/>
              </a:lnSpc>
            </a:pPr>
            <a:r>
              <a:rPr lang="en-GB" dirty="0"/>
              <a:t>Each of the exceedances has a “match” which is displaced.</a:t>
            </a:r>
          </a:p>
          <a:p>
            <a:pPr>
              <a:lnSpc>
                <a:spcPct val="120000"/>
              </a:lnSpc>
            </a:pPr>
            <a:r>
              <a:rPr lang="en-GB" dirty="0"/>
              <a:t>In this case a pointwise comparison will </a:t>
            </a:r>
            <a:r>
              <a:rPr lang="en-GB" b="1" dirty="0">
                <a:solidFill>
                  <a:srgbClr val="FF0000"/>
                </a:solidFill>
              </a:rPr>
              <a:t>count the error 12 times (twice the threshold exceedances) </a:t>
            </a:r>
            <a:r>
              <a:rPr lang="en-GB" dirty="0"/>
              <a:t>due to this displacement, i.e. the forecast is penalised for not having the event where it is observed, and for forecasting the event where it was not observed. </a:t>
            </a:r>
          </a:p>
        </p:txBody>
      </p:sp>
      <p:sp>
        <p:nvSpPr>
          <p:cNvPr id="2" name="Title 1">
            <a:extLst>
              <a:ext uri="{FF2B5EF4-FFF2-40B4-BE49-F238E27FC236}">
                <a16:creationId xmlns:a16="http://schemas.microsoft.com/office/drawing/2014/main" id="{988F4688-7B4F-446A-9121-FB48774842E0}"/>
              </a:ext>
            </a:extLst>
          </p:cNvPr>
          <p:cNvSpPr>
            <a:spLocks noGrp="1"/>
          </p:cNvSpPr>
          <p:nvPr>
            <p:ph type="title"/>
          </p:nvPr>
        </p:nvSpPr>
        <p:spPr>
          <a:xfrm>
            <a:off x="255557" y="556925"/>
            <a:ext cx="8640000" cy="576000"/>
          </a:xfrm>
        </p:spPr>
        <p:txBody>
          <a:bodyPr/>
          <a:lstStyle/>
          <a:p>
            <a:r>
              <a:rPr lang="en-GB" dirty="0"/>
              <a:t>How the double penalty comes about…</a:t>
            </a:r>
          </a:p>
        </p:txBody>
      </p:sp>
      <p:grpSp>
        <p:nvGrpSpPr>
          <p:cNvPr id="10" name="Group 9">
            <a:extLst>
              <a:ext uri="{FF2B5EF4-FFF2-40B4-BE49-F238E27FC236}">
                <a16:creationId xmlns:a16="http://schemas.microsoft.com/office/drawing/2014/main" id="{F2D9B010-4D85-41FE-B0B7-5631B7A8C238}"/>
              </a:ext>
            </a:extLst>
          </p:cNvPr>
          <p:cNvGrpSpPr/>
          <p:nvPr/>
        </p:nvGrpSpPr>
        <p:grpSpPr>
          <a:xfrm>
            <a:off x="3756729" y="1020059"/>
            <a:ext cx="5122070" cy="3529378"/>
            <a:chOff x="1882377" y="1161861"/>
            <a:chExt cx="5122070" cy="3529378"/>
          </a:xfrm>
        </p:grpSpPr>
        <p:pic>
          <p:nvPicPr>
            <p:cNvPr id="551" name="image46.png" descr="schematic_frac1"/>
            <p:cNvPicPr>
              <a:picLocks noChangeAspect="1"/>
            </p:cNvPicPr>
            <p:nvPr/>
          </p:nvPicPr>
          <p:blipFill>
            <a:blip r:embed="rId3" cstate="print"/>
            <a:stretch>
              <a:fillRect/>
            </a:stretch>
          </p:blipFill>
          <p:spPr>
            <a:xfrm>
              <a:off x="1882377" y="1440832"/>
              <a:ext cx="5122070" cy="3250407"/>
            </a:xfrm>
            <a:prstGeom prst="rect">
              <a:avLst/>
            </a:prstGeom>
            <a:ln w="12700">
              <a:miter lim="400000"/>
            </a:ln>
          </p:spPr>
        </p:pic>
        <p:sp>
          <p:nvSpPr>
            <p:cNvPr id="557" name="Shape 557"/>
            <p:cNvSpPr/>
            <p:nvPr/>
          </p:nvSpPr>
          <p:spPr>
            <a:xfrm>
              <a:off x="2829466" y="1161861"/>
              <a:ext cx="959645" cy="300082"/>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defTabSz="457200">
                <a:lnSpc>
                  <a:spcPct val="100000"/>
                </a:lnSpc>
                <a:spcBef>
                  <a:spcPts val="1000"/>
                </a:spcBef>
                <a:defRPr sz="1800"/>
              </a:lvl1pPr>
            </a:lstStyle>
            <a:p>
              <a:r>
                <a:rPr sz="1350" dirty="0"/>
                <a:t>observed</a:t>
              </a:r>
            </a:p>
          </p:txBody>
        </p:sp>
        <p:sp>
          <p:nvSpPr>
            <p:cNvPr id="558" name="Shape 558"/>
            <p:cNvSpPr/>
            <p:nvPr/>
          </p:nvSpPr>
          <p:spPr>
            <a:xfrm>
              <a:off x="5419488" y="1161861"/>
              <a:ext cx="859632" cy="300082"/>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defTabSz="457200">
                <a:lnSpc>
                  <a:spcPct val="100000"/>
                </a:lnSpc>
                <a:spcBef>
                  <a:spcPts val="1000"/>
                </a:spcBef>
                <a:defRPr sz="1800"/>
              </a:lvl1pPr>
            </a:lstStyle>
            <a:p>
              <a:r>
                <a:rPr sz="1350" dirty="0"/>
                <a:t>forecast</a:t>
              </a:r>
            </a:p>
          </p:txBody>
        </p:sp>
        <p:sp>
          <p:nvSpPr>
            <p:cNvPr id="6" name="TextBox 5">
              <a:extLst>
                <a:ext uri="{FF2B5EF4-FFF2-40B4-BE49-F238E27FC236}">
                  <a16:creationId xmlns:a16="http://schemas.microsoft.com/office/drawing/2014/main" id="{717D5366-9FEE-41B6-9B39-2B6A9931C4D6}"/>
                </a:ext>
              </a:extLst>
            </p:cNvPr>
            <p:cNvSpPr txBox="1"/>
            <p:nvPr/>
          </p:nvSpPr>
          <p:spPr>
            <a:xfrm>
              <a:off x="4572000" y="1562100"/>
              <a:ext cx="466859" cy="369332"/>
            </a:xfrm>
            <a:prstGeom prst="rect">
              <a:avLst/>
            </a:prstGeom>
            <a:noFill/>
          </p:spPr>
          <p:txBody>
            <a:bodyPr wrap="none" rtlCol="0">
              <a:spAutoFit/>
            </a:bodyPr>
            <a:lstStyle/>
            <a:p>
              <a:r>
                <a:rPr lang="en-GB" dirty="0"/>
                <a:t>FA</a:t>
              </a:r>
            </a:p>
          </p:txBody>
        </p:sp>
        <p:sp>
          <p:nvSpPr>
            <p:cNvPr id="7" name="TextBox 6">
              <a:extLst>
                <a:ext uri="{FF2B5EF4-FFF2-40B4-BE49-F238E27FC236}">
                  <a16:creationId xmlns:a16="http://schemas.microsoft.com/office/drawing/2014/main" id="{1C3E2002-2F00-41DF-AABE-7D9449A9B6D2}"/>
                </a:ext>
              </a:extLst>
            </p:cNvPr>
            <p:cNvSpPr txBox="1"/>
            <p:nvPr/>
          </p:nvSpPr>
          <p:spPr>
            <a:xfrm>
              <a:off x="2009087" y="2049780"/>
              <a:ext cx="377026" cy="369332"/>
            </a:xfrm>
            <a:prstGeom prst="rect">
              <a:avLst/>
            </a:prstGeom>
            <a:noFill/>
          </p:spPr>
          <p:txBody>
            <a:bodyPr wrap="none" rtlCol="0">
              <a:spAutoFit/>
            </a:bodyPr>
            <a:lstStyle/>
            <a:p>
              <a:r>
                <a:rPr lang="en-GB" dirty="0"/>
                <a:t>M</a:t>
              </a:r>
            </a:p>
          </p:txBody>
        </p:sp>
        <p:sp>
          <p:nvSpPr>
            <p:cNvPr id="20" name="TextBox 19">
              <a:extLst>
                <a:ext uri="{FF2B5EF4-FFF2-40B4-BE49-F238E27FC236}">
                  <a16:creationId xmlns:a16="http://schemas.microsoft.com/office/drawing/2014/main" id="{DB451705-6D77-4FC0-AF52-BC0C64EC5A42}"/>
                </a:ext>
              </a:extLst>
            </p:cNvPr>
            <p:cNvSpPr txBox="1"/>
            <p:nvPr/>
          </p:nvSpPr>
          <p:spPr>
            <a:xfrm>
              <a:off x="2932262" y="2049780"/>
              <a:ext cx="377026" cy="369332"/>
            </a:xfrm>
            <a:prstGeom prst="rect">
              <a:avLst/>
            </a:prstGeom>
            <a:noFill/>
          </p:spPr>
          <p:txBody>
            <a:bodyPr wrap="none" rtlCol="0">
              <a:spAutoFit/>
            </a:bodyPr>
            <a:lstStyle/>
            <a:p>
              <a:r>
                <a:rPr lang="en-GB" dirty="0"/>
                <a:t>M</a:t>
              </a:r>
            </a:p>
          </p:txBody>
        </p:sp>
        <p:sp>
          <p:nvSpPr>
            <p:cNvPr id="21" name="TextBox 20">
              <a:extLst>
                <a:ext uri="{FF2B5EF4-FFF2-40B4-BE49-F238E27FC236}">
                  <a16:creationId xmlns:a16="http://schemas.microsoft.com/office/drawing/2014/main" id="{5AF48AA9-E75A-4220-A5D0-F60EFC9A0C62}"/>
                </a:ext>
              </a:extLst>
            </p:cNvPr>
            <p:cNvSpPr txBox="1"/>
            <p:nvPr/>
          </p:nvSpPr>
          <p:spPr>
            <a:xfrm>
              <a:off x="2477452" y="3004061"/>
              <a:ext cx="377026" cy="369332"/>
            </a:xfrm>
            <a:prstGeom prst="rect">
              <a:avLst/>
            </a:prstGeom>
            <a:noFill/>
          </p:spPr>
          <p:txBody>
            <a:bodyPr wrap="none" rtlCol="0">
              <a:spAutoFit/>
            </a:bodyPr>
            <a:lstStyle/>
            <a:p>
              <a:r>
                <a:rPr lang="en-GB" dirty="0"/>
                <a:t>M</a:t>
              </a:r>
            </a:p>
          </p:txBody>
        </p:sp>
        <p:sp>
          <p:nvSpPr>
            <p:cNvPr id="22" name="TextBox 21">
              <a:extLst>
                <a:ext uri="{FF2B5EF4-FFF2-40B4-BE49-F238E27FC236}">
                  <a16:creationId xmlns:a16="http://schemas.microsoft.com/office/drawing/2014/main" id="{A7EBA776-1E8D-4445-860F-CAA491A3AEA2}"/>
                </a:ext>
              </a:extLst>
            </p:cNvPr>
            <p:cNvSpPr txBox="1"/>
            <p:nvPr/>
          </p:nvSpPr>
          <p:spPr>
            <a:xfrm>
              <a:off x="2970838" y="2988821"/>
              <a:ext cx="377026" cy="369332"/>
            </a:xfrm>
            <a:prstGeom prst="rect">
              <a:avLst/>
            </a:prstGeom>
            <a:noFill/>
          </p:spPr>
          <p:txBody>
            <a:bodyPr wrap="none" rtlCol="0">
              <a:spAutoFit/>
            </a:bodyPr>
            <a:lstStyle/>
            <a:p>
              <a:r>
                <a:rPr lang="en-GB" dirty="0"/>
                <a:t>M</a:t>
              </a:r>
            </a:p>
          </p:txBody>
        </p:sp>
        <p:sp>
          <p:nvSpPr>
            <p:cNvPr id="23" name="TextBox 22">
              <a:extLst>
                <a:ext uri="{FF2B5EF4-FFF2-40B4-BE49-F238E27FC236}">
                  <a16:creationId xmlns:a16="http://schemas.microsoft.com/office/drawing/2014/main" id="{44687DFC-7080-4094-A71E-B2D057EEECE8}"/>
                </a:ext>
              </a:extLst>
            </p:cNvPr>
            <p:cNvSpPr txBox="1"/>
            <p:nvPr/>
          </p:nvSpPr>
          <p:spPr>
            <a:xfrm>
              <a:off x="3443041" y="2539243"/>
              <a:ext cx="377026" cy="369332"/>
            </a:xfrm>
            <a:prstGeom prst="rect">
              <a:avLst/>
            </a:prstGeom>
            <a:noFill/>
          </p:spPr>
          <p:txBody>
            <a:bodyPr wrap="none" rtlCol="0">
              <a:spAutoFit/>
            </a:bodyPr>
            <a:lstStyle/>
            <a:p>
              <a:r>
                <a:rPr lang="en-GB" dirty="0"/>
                <a:t>M</a:t>
              </a:r>
            </a:p>
          </p:txBody>
        </p:sp>
        <p:sp>
          <p:nvSpPr>
            <p:cNvPr id="24" name="TextBox 23">
              <a:extLst>
                <a:ext uri="{FF2B5EF4-FFF2-40B4-BE49-F238E27FC236}">
                  <a16:creationId xmlns:a16="http://schemas.microsoft.com/office/drawing/2014/main" id="{B45CB5B9-AD8B-459C-8BB0-50200382E65A}"/>
                </a:ext>
              </a:extLst>
            </p:cNvPr>
            <p:cNvSpPr txBox="1"/>
            <p:nvPr/>
          </p:nvSpPr>
          <p:spPr>
            <a:xfrm>
              <a:off x="3942939" y="3018534"/>
              <a:ext cx="377026" cy="369332"/>
            </a:xfrm>
            <a:prstGeom prst="rect">
              <a:avLst/>
            </a:prstGeom>
            <a:noFill/>
          </p:spPr>
          <p:txBody>
            <a:bodyPr wrap="none" rtlCol="0">
              <a:spAutoFit/>
            </a:bodyPr>
            <a:lstStyle/>
            <a:p>
              <a:r>
                <a:rPr lang="en-GB" dirty="0"/>
                <a:t>M</a:t>
              </a:r>
            </a:p>
          </p:txBody>
        </p:sp>
        <p:sp>
          <p:nvSpPr>
            <p:cNvPr id="25" name="TextBox 24">
              <a:extLst>
                <a:ext uri="{FF2B5EF4-FFF2-40B4-BE49-F238E27FC236}">
                  <a16:creationId xmlns:a16="http://schemas.microsoft.com/office/drawing/2014/main" id="{213772AB-1A02-4FE0-82C5-2756C95693B8}"/>
                </a:ext>
              </a:extLst>
            </p:cNvPr>
            <p:cNvSpPr txBox="1"/>
            <p:nvPr/>
          </p:nvSpPr>
          <p:spPr>
            <a:xfrm>
              <a:off x="5962990" y="2031319"/>
              <a:ext cx="466859" cy="369332"/>
            </a:xfrm>
            <a:prstGeom prst="rect">
              <a:avLst/>
            </a:prstGeom>
            <a:noFill/>
          </p:spPr>
          <p:txBody>
            <a:bodyPr wrap="none" rtlCol="0">
              <a:spAutoFit/>
            </a:bodyPr>
            <a:lstStyle/>
            <a:p>
              <a:r>
                <a:rPr lang="en-GB" dirty="0"/>
                <a:t>FA</a:t>
              </a:r>
            </a:p>
          </p:txBody>
        </p:sp>
        <p:sp>
          <p:nvSpPr>
            <p:cNvPr id="26" name="TextBox 25">
              <a:extLst>
                <a:ext uri="{FF2B5EF4-FFF2-40B4-BE49-F238E27FC236}">
                  <a16:creationId xmlns:a16="http://schemas.microsoft.com/office/drawing/2014/main" id="{4EB657AB-14D1-4316-A917-B542C3B33C6A}"/>
                </a:ext>
              </a:extLst>
            </p:cNvPr>
            <p:cNvSpPr txBox="1"/>
            <p:nvPr/>
          </p:nvSpPr>
          <p:spPr>
            <a:xfrm>
              <a:off x="5482930" y="2536396"/>
              <a:ext cx="466859" cy="369332"/>
            </a:xfrm>
            <a:prstGeom prst="rect">
              <a:avLst/>
            </a:prstGeom>
            <a:noFill/>
          </p:spPr>
          <p:txBody>
            <a:bodyPr wrap="none" rtlCol="0">
              <a:spAutoFit/>
            </a:bodyPr>
            <a:lstStyle/>
            <a:p>
              <a:r>
                <a:rPr lang="en-GB" dirty="0"/>
                <a:t>FA</a:t>
              </a:r>
            </a:p>
          </p:txBody>
        </p:sp>
        <p:sp>
          <p:nvSpPr>
            <p:cNvPr id="27" name="TextBox 26">
              <a:extLst>
                <a:ext uri="{FF2B5EF4-FFF2-40B4-BE49-F238E27FC236}">
                  <a16:creationId xmlns:a16="http://schemas.microsoft.com/office/drawing/2014/main" id="{EFFDC9F6-AD5E-4EB3-B9CA-557E7D8D1A8B}"/>
                </a:ext>
              </a:extLst>
            </p:cNvPr>
            <p:cNvSpPr txBox="1"/>
            <p:nvPr/>
          </p:nvSpPr>
          <p:spPr>
            <a:xfrm>
              <a:off x="4558799" y="2514598"/>
              <a:ext cx="466859" cy="369332"/>
            </a:xfrm>
            <a:prstGeom prst="rect">
              <a:avLst/>
            </a:prstGeom>
            <a:noFill/>
          </p:spPr>
          <p:txBody>
            <a:bodyPr wrap="none" rtlCol="0">
              <a:spAutoFit/>
            </a:bodyPr>
            <a:lstStyle/>
            <a:p>
              <a:r>
                <a:rPr lang="en-GB" dirty="0"/>
                <a:t>FA</a:t>
              </a:r>
            </a:p>
          </p:txBody>
        </p:sp>
        <p:sp>
          <p:nvSpPr>
            <p:cNvPr id="28" name="TextBox 27">
              <a:extLst>
                <a:ext uri="{FF2B5EF4-FFF2-40B4-BE49-F238E27FC236}">
                  <a16:creationId xmlns:a16="http://schemas.microsoft.com/office/drawing/2014/main" id="{D76F183F-9A1C-4BF9-977E-F8DE558E3156}"/>
                </a:ext>
              </a:extLst>
            </p:cNvPr>
            <p:cNvSpPr txBox="1"/>
            <p:nvPr/>
          </p:nvSpPr>
          <p:spPr>
            <a:xfrm>
              <a:off x="5962990" y="3018534"/>
              <a:ext cx="466859" cy="369332"/>
            </a:xfrm>
            <a:prstGeom prst="rect">
              <a:avLst/>
            </a:prstGeom>
            <a:noFill/>
          </p:spPr>
          <p:txBody>
            <a:bodyPr wrap="none" rtlCol="0">
              <a:spAutoFit/>
            </a:bodyPr>
            <a:lstStyle/>
            <a:p>
              <a:r>
                <a:rPr lang="en-GB" dirty="0"/>
                <a:t>FA</a:t>
              </a:r>
            </a:p>
          </p:txBody>
        </p:sp>
        <p:sp>
          <p:nvSpPr>
            <p:cNvPr id="29" name="TextBox 28">
              <a:extLst>
                <a:ext uri="{FF2B5EF4-FFF2-40B4-BE49-F238E27FC236}">
                  <a16:creationId xmlns:a16="http://schemas.microsoft.com/office/drawing/2014/main" id="{BFF75707-352A-4ECA-A785-686721985A0D}"/>
                </a:ext>
              </a:extLst>
            </p:cNvPr>
            <p:cNvSpPr txBox="1"/>
            <p:nvPr/>
          </p:nvSpPr>
          <p:spPr>
            <a:xfrm>
              <a:off x="5470258" y="3510987"/>
              <a:ext cx="466859" cy="369332"/>
            </a:xfrm>
            <a:prstGeom prst="rect">
              <a:avLst/>
            </a:prstGeom>
            <a:noFill/>
          </p:spPr>
          <p:txBody>
            <a:bodyPr wrap="none" rtlCol="0">
              <a:spAutoFit/>
            </a:bodyPr>
            <a:lstStyle/>
            <a:p>
              <a:r>
                <a:rPr lang="en-GB" dirty="0"/>
                <a:t>FA</a:t>
              </a:r>
            </a:p>
          </p:txBody>
        </p:sp>
      </p:grpSp>
      <p:sp>
        <p:nvSpPr>
          <p:cNvPr id="556" name="Shape 556"/>
          <p:cNvSpPr/>
          <p:nvPr/>
        </p:nvSpPr>
        <p:spPr>
          <a:xfrm>
            <a:off x="4466034" y="3901458"/>
            <a:ext cx="5076826" cy="300082"/>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lvl1pPr defTabSz="457200">
              <a:lnSpc>
                <a:spcPct val="100000"/>
              </a:lnSpc>
              <a:spcBef>
                <a:spcPts val="1000"/>
              </a:spcBef>
              <a:defRPr sz="1800"/>
            </a:lvl1pPr>
          </a:lstStyle>
          <a:p>
            <a:r>
              <a:rPr sz="1350" dirty="0"/>
              <a:t>Threshold exceeded where squares are blue</a:t>
            </a:r>
          </a:p>
        </p:txBody>
      </p:sp>
      <p:sp>
        <p:nvSpPr>
          <p:cNvPr id="12" name="Oval 11">
            <a:extLst>
              <a:ext uri="{FF2B5EF4-FFF2-40B4-BE49-F238E27FC236}">
                <a16:creationId xmlns:a16="http://schemas.microsoft.com/office/drawing/2014/main" id="{A5194782-1B79-49E2-A171-0EC71A70556A}"/>
              </a:ext>
            </a:extLst>
          </p:cNvPr>
          <p:cNvSpPr/>
          <p:nvPr/>
        </p:nvSpPr>
        <p:spPr>
          <a:xfrm>
            <a:off x="3769605" y="1789630"/>
            <a:ext cx="615860" cy="60496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A3172D95-90A7-4B2E-AB58-03492536C23E}"/>
              </a:ext>
            </a:extLst>
          </p:cNvPr>
          <p:cNvSpPr/>
          <p:nvPr/>
        </p:nvSpPr>
        <p:spPr>
          <a:xfrm>
            <a:off x="6331822" y="1302482"/>
            <a:ext cx="615860" cy="60496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C4930499-0FCB-4E2E-AB7A-FFE6EACD4698}"/>
              </a:ext>
            </a:extLst>
          </p:cNvPr>
          <p:cNvSpPr/>
          <p:nvPr/>
        </p:nvSpPr>
        <p:spPr>
          <a:xfrm>
            <a:off x="6330619" y="2254980"/>
            <a:ext cx="615860" cy="60496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E88A519D-336E-4C75-A81C-51299A9C14B2}"/>
              </a:ext>
            </a:extLst>
          </p:cNvPr>
          <p:cNvSpPr/>
          <p:nvPr/>
        </p:nvSpPr>
        <p:spPr>
          <a:xfrm>
            <a:off x="4226860" y="2751367"/>
            <a:ext cx="615860" cy="60496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11DCE8F5-C346-4D98-8D38-17C6ACC32887}"/>
              </a:ext>
            </a:extLst>
          </p:cNvPr>
          <p:cNvSpPr txBox="1"/>
          <p:nvPr/>
        </p:nvSpPr>
        <p:spPr>
          <a:xfrm>
            <a:off x="323980" y="4736140"/>
            <a:ext cx="8571577" cy="369332"/>
          </a:xfrm>
          <a:prstGeom prst="rect">
            <a:avLst/>
          </a:prstGeom>
          <a:noFill/>
        </p:spPr>
        <p:txBody>
          <a:bodyPr wrap="none" rtlCol="0">
            <a:spAutoFit/>
          </a:bodyPr>
          <a:lstStyle/>
          <a:p>
            <a:r>
              <a:rPr lang="en-GB" dirty="0"/>
              <a:t>More on how we mitigate against the double penalty in the spatial methods lecture</a:t>
            </a:r>
          </a:p>
        </p:txBody>
      </p:sp>
    </p:spTree>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ppt_x"/>
                                          </p:val>
                                        </p:tav>
                                        <p:tav tm="100000">
                                          <p:val>
                                            <p:strVal val="#ppt_x"/>
                                          </p:val>
                                        </p:tav>
                                      </p:tavLst>
                                    </p:anim>
                                    <p:anim calcmode="lin" valueType="num">
                                      <p:cBhvr additive="base">
                                        <p:cTn id="18" dur="500" fill="hold"/>
                                        <p:tgtEl>
                                          <p:spTgt spid="3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fill="hold"/>
                                        <p:tgtEl>
                                          <p:spTgt spid="35"/>
                                        </p:tgtEl>
                                        <p:attrNameLst>
                                          <p:attrName>ppt_x</p:attrName>
                                        </p:attrNameLst>
                                      </p:cBhvr>
                                      <p:tavLst>
                                        <p:tav tm="0">
                                          <p:val>
                                            <p:strVal val="#ppt_x"/>
                                          </p:val>
                                        </p:tav>
                                        <p:tav tm="100000">
                                          <p:val>
                                            <p:strVal val="#ppt_x"/>
                                          </p:val>
                                        </p:tav>
                                      </p:tavLst>
                                    </p:anim>
                                    <p:anim calcmode="lin" valueType="num">
                                      <p:cBhvr additive="base">
                                        <p:cTn id="2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3" grpId="0" animBg="1"/>
      <p:bldP spid="34" grpId="0" animBg="1"/>
      <p:bldP spid="3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27206DD-71AD-48AE-8324-8C1FCE6E5CBE}"/>
              </a:ext>
            </a:extLst>
          </p:cNvPr>
          <p:cNvGrpSpPr/>
          <p:nvPr/>
        </p:nvGrpSpPr>
        <p:grpSpPr>
          <a:xfrm>
            <a:off x="3770094" y="76774"/>
            <a:ext cx="5163720" cy="4644162"/>
            <a:chOff x="2269573" y="51058"/>
            <a:chExt cx="5163720" cy="4644162"/>
          </a:xfrm>
        </p:grpSpPr>
        <p:pic>
          <p:nvPicPr>
            <p:cNvPr id="11" name="Picture 10" descr="Chart, line chart&#10;&#10;Description automatically generated">
              <a:extLst>
                <a:ext uri="{FF2B5EF4-FFF2-40B4-BE49-F238E27FC236}">
                  <a16:creationId xmlns:a16="http://schemas.microsoft.com/office/drawing/2014/main" id="{18406DF1-FE90-4216-B41E-8C9B0E7022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9450" y="66901"/>
              <a:ext cx="2633843" cy="2425360"/>
            </a:xfrm>
            <a:prstGeom prst="rect">
              <a:avLst/>
            </a:prstGeom>
          </p:spPr>
        </p:pic>
        <p:pic>
          <p:nvPicPr>
            <p:cNvPr id="13" name="Picture 12" descr="Chart, line chart&#10;&#10;Description automatically generated">
              <a:extLst>
                <a:ext uri="{FF2B5EF4-FFF2-40B4-BE49-F238E27FC236}">
                  <a16:creationId xmlns:a16="http://schemas.microsoft.com/office/drawing/2014/main" id="{EB0332CC-010B-43FE-984F-E9E2291840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9574" y="51058"/>
              <a:ext cx="2633843" cy="2425360"/>
            </a:xfrm>
            <a:prstGeom prst="rect">
              <a:avLst/>
            </a:prstGeom>
          </p:spPr>
        </p:pic>
        <p:pic>
          <p:nvPicPr>
            <p:cNvPr id="12" name="Content Placeholder 4" descr="Chart, line chart, box and whisker chart&#10;&#10;Description automatically generated">
              <a:extLst>
                <a:ext uri="{FF2B5EF4-FFF2-40B4-BE49-F238E27FC236}">
                  <a16:creationId xmlns:a16="http://schemas.microsoft.com/office/drawing/2014/main" id="{1341FFA7-20D7-4623-9477-56E47F9172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9449" y="2269860"/>
              <a:ext cx="2633843" cy="2425360"/>
            </a:xfrm>
            <a:prstGeom prst="rect">
              <a:avLst/>
            </a:prstGeom>
          </p:spPr>
        </p:pic>
        <p:pic>
          <p:nvPicPr>
            <p:cNvPr id="7" name="Picture 6" descr="Chart, line chart&#10;&#10;Description automatically generated">
              <a:extLst>
                <a:ext uri="{FF2B5EF4-FFF2-40B4-BE49-F238E27FC236}">
                  <a16:creationId xmlns:a16="http://schemas.microsoft.com/office/drawing/2014/main" id="{AAA227DC-81B2-4B60-9523-0B453CDB6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69573" y="2269860"/>
              <a:ext cx="2633843" cy="2425360"/>
            </a:xfrm>
            <a:prstGeom prst="rect">
              <a:avLst/>
            </a:prstGeom>
          </p:spPr>
        </p:pic>
      </p:grpSp>
      <p:sp>
        <p:nvSpPr>
          <p:cNvPr id="3" name="Title 2">
            <a:extLst>
              <a:ext uri="{FF2B5EF4-FFF2-40B4-BE49-F238E27FC236}">
                <a16:creationId xmlns:a16="http://schemas.microsoft.com/office/drawing/2014/main" id="{3A291D42-33A2-4C2C-94C6-FB384AE4C3BE}"/>
              </a:ext>
            </a:extLst>
          </p:cNvPr>
          <p:cNvSpPr>
            <a:spLocks noGrp="1"/>
          </p:cNvSpPr>
          <p:nvPr>
            <p:ph type="title"/>
          </p:nvPr>
        </p:nvSpPr>
        <p:spPr>
          <a:xfrm>
            <a:off x="186852" y="438047"/>
            <a:ext cx="3460313" cy="1342402"/>
          </a:xfrm>
        </p:spPr>
        <p:txBody>
          <a:bodyPr>
            <a:normAutofit fontScale="90000"/>
          </a:bodyPr>
          <a:lstStyle/>
          <a:p>
            <a:r>
              <a:rPr lang="en-GB" sz="2400" dirty="0"/>
              <a:t>Practical question:</a:t>
            </a:r>
            <a:br>
              <a:rPr lang="en-GB" sz="2400" dirty="0"/>
            </a:br>
            <a:br>
              <a:rPr lang="en-GB" sz="2400" dirty="0"/>
            </a:br>
            <a:r>
              <a:rPr lang="en-GB" sz="2400" dirty="0"/>
              <a:t>What do you do when….</a:t>
            </a:r>
          </a:p>
        </p:txBody>
      </p:sp>
      <p:sp>
        <p:nvSpPr>
          <p:cNvPr id="16" name="TextBox 15">
            <a:extLst>
              <a:ext uri="{FF2B5EF4-FFF2-40B4-BE49-F238E27FC236}">
                <a16:creationId xmlns:a16="http://schemas.microsoft.com/office/drawing/2014/main" id="{C20C141C-4244-443A-8479-3B839D06D84D}"/>
              </a:ext>
            </a:extLst>
          </p:cNvPr>
          <p:cNvSpPr txBox="1"/>
          <p:nvPr/>
        </p:nvSpPr>
        <p:spPr>
          <a:xfrm>
            <a:off x="164708" y="1918948"/>
            <a:ext cx="3082138" cy="2246769"/>
          </a:xfrm>
          <a:prstGeom prst="rect">
            <a:avLst/>
          </a:prstGeom>
          <a:noFill/>
        </p:spPr>
        <p:txBody>
          <a:bodyPr wrap="square" rtlCol="0">
            <a:spAutoFit/>
          </a:bodyPr>
          <a:lstStyle/>
          <a:p>
            <a:r>
              <a:rPr lang="en-GB" sz="1400" dirty="0"/>
              <a:t>Two observation types give conflicting signals when comparing model A and B?</a:t>
            </a:r>
          </a:p>
          <a:p>
            <a:endParaRPr lang="en-GB" sz="1400" dirty="0"/>
          </a:p>
          <a:p>
            <a:r>
              <a:rPr lang="en-GB" sz="1400" dirty="0"/>
              <a:t>Different samples from the same observation give different results?</a:t>
            </a:r>
          </a:p>
          <a:p>
            <a:endParaRPr lang="en-GB" sz="1400" dirty="0"/>
          </a:p>
          <a:p>
            <a:r>
              <a:rPr lang="en-GB" sz="1400" dirty="0"/>
              <a:t>What do you conclude?</a:t>
            </a:r>
            <a:br>
              <a:rPr lang="en-GB" sz="1400" dirty="0"/>
            </a:br>
            <a:r>
              <a:rPr lang="en-GB" sz="1400" dirty="0"/>
              <a:t>What about relative magnitude of differences? </a:t>
            </a:r>
          </a:p>
        </p:txBody>
      </p:sp>
      <p:sp>
        <p:nvSpPr>
          <p:cNvPr id="17" name="TextBox 16">
            <a:extLst>
              <a:ext uri="{FF2B5EF4-FFF2-40B4-BE49-F238E27FC236}">
                <a16:creationId xmlns:a16="http://schemas.microsoft.com/office/drawing/2014/main" id="{D29E9821-1589-4CE2-99EC-CE48A13E51A8}"/>
              </a:ext>
            </a:extLst>
          </p:cNvPr>
          <p:cNvSpPr txBox="1"/>
          <p:nvPr/>
        </p:nvSpPr>
        <p:spPr>
          <a:xfrm>
            <a:off x="6725125" y="2506727"/>
            <a:ext cx="2190023" cy="261610"/>
          </a:xfrm>
          <a:prstGeom prst="rect">
            <a:avLst/>
          </a:prstGeom>
          <a:noFill/>
        </p:spPr>
        <p:txBody>
          <a:bodyPr wrap="none" rtlCol="0">
            <a:spAutoFit/>
          </a:bodyPr>
          <a:lstStyle/>
          <a:p>
            <a:r>
              <a:rPr lang="en-GB" sz="1100" dirty="0" err="1"/>
              <a:t>GPM@gauge</a:t>
            </a:r>
            <a:r>
              <a:rPr lang="en-GB" sz="1100" dirty="0"/>
              <a:t> is subset of “land”</a:t>
            </a:r>
          </a:p>
        </p:txBody>
      </p:sp>
      <p:sp>
        <p:nvSpPr>
          <p:cNvPr id="18" name="TextBox 17">
            <a:extLst>
              <a:ext uri="{FF2B5EF4-FFF2-40B4-BE49-F238E27FC236}">
                <a16:creationId xmlns:a16="http://schemas.microsoft.com/office/drawing/2014/main" id="{F0C55ABE-0DD0-4812-A18A-EAF0AA1001C2}"/>
              </a:ext>
            </a:extLst>
          </p:cNvPr>
          <p:cNvSpPr txBox="1"/>
          <p:nvPr/>
        </p:nvSpPr>
        <p:spPr>
          <a:xfrm>
            <a:off x="4037877" y="3986257"/>
            <a:ext cx="2331365" cy="430887"/>
          </a:xfrm>
          <a:prstGeom prst="rect">
            <a:avLst/>
          </a:prstGeom>
          <a:noFill/>
        </p:spPr>
        <p:txBody>
          <a:bodyPr wrap="square" rtlCol="0">
            <a:spAutoFit/>
          </a:bodyPr>
          <a:lstStyle/>
          <a:p>
            <a:r>
              <a:rPr lang="en-GB" sz="1100" dirty="0"/>
              <a:t>Here the samples are equalised but two different </a:t>
            </a:r>
            <a:r>
              <a:rPr lang="en-GB" sz="1100" dirty="0" err="1"/>
              <a:t>ob</a:t>
            </a:r>
            <a:r>
              <a:rPr lang="en-GB" sz="1100" dirty="0"/>
              <a:t> types</a:t>
            </a:r>
          </a:p>
        </p:txBody>
      </p:sp>
      <p:sp>
        <p:nvSpPr>
          <p:cNvPr id="19" name="TextBox 18">
            <a:extLst>
              <a:ext uri="{FF2B5EF4-FFF2-40B4-BE49-F238E27FC236}">
                <a16:creationId xmlns:a16="http://schemas.microsoft.com/office/drawing/2014/main" id="{8AFBA5E8-C1BF-48B6-9B56-E4DDEB21ABC3}"/>
              </a:ext>
            </a:extLst>
          </p:cNvPr>
          <p:cNvSpPr txBox="1"/>
          <p:nvPr/>
        </p:nvSpPr>
        <p:spPr>
          <a:xfrm>
            <a:off x="0" y="4789727"/>
            <a:ext cx="8882816" cy="276999"/>
          </a:xfrm>
          <a:prstGeom prst="rect">
            <a:avLst/>
          </a:prstGeom>
          <a:noFill/>
        </p:spPr>
        <p:txBody>
          <a:bodyPr wrap="none" rtlCol="0">
            <a:spAutoFit/>
          </a:bodyPr>
          <a:lstStyle/>
          <a:p>
            <a:r>
              <a:rPr lang="en-GB" sz="1200" dirty="0"/>
              <a:t>Differences in SEEPS with bootstrap CIs shaded to show when A is better than B (green), A worse than B (purple), black not sig.</a:t>
            </a:r>
          </a:p>
        </p:txBody>
      </p:sp>
      <p:sp>
        <p:nvSpPr>
          <p:cNvPr id="20" name="TextBox 19">
            <a:extLst>
              <a:ext uri="{FF2B5EF4-FFF2-40B4-BE49-F238E27FC236}">
                <a16:creationId xmlns:a16="http://schemas.microsoft.com/office/drawing/2014/main" id="{3DF40DF0-9A56-4A8A-9C8B-F54ACE0ECBDC}"/>
              </a:ext>
            </a:extLst>
          </p:cNvPr>
          <p:cNvSpPr txBox="1"/>
          <p:nvPr/>
        </p:nvSpPr>
        <p:spPr>
          <a:xfrm>
            <a:off x="4328464" y="1780449"/>
            <a:ext cx="4150945" cy="276999"/>
          </a:xfrm>
          <a:prstGeom prst="rect">
            <a:avLst/>
          </a:prstGeom>
          <a:noFill/>
        </p:spPr>
        <p:txBody>
          <a:bodyPr wrap="none" rtlCol="0">
            <a:spAutoFit/>
          </a:bodyPr>
          <a:lstStyle/>
          <a:p>
            <a:r>
              <a:rPr lang="en-GB" sz="1200" dirty="0"/>
              <a:t>Same forecasts; two different </a:t>
            </a:r>
            <a:r>
              <a:rPr lang="en-GB" sz="1200" dirty="0" err="1"/>
              <a:t>ob</a:t>
            </a:r>
            <a:r>
              <a:rPr lang="en-GB" sz="1200" dirty="0"/>
              <a:t> types; samples equalised</a:t>
            </a:r>
          </a:p>
        </p:txBody>
      </p:sp>
      <p:sp>
        <p:nvSpPr>
          <p:cNvPr id="2" name="TextBox 1">
            <a:extLst>
              <a:ext uri="{FF2B5EF4-FFF2-40B4-BE49-F238E27FC236}">
                <a16:creationId xmlns:a16="http://schemas.microsoft.com/office/drawing/2014/main" id="{96F5EA6C-1019-443F-A196-107420636CB4}"/>
              </a:ext>
            </a:extLst>
          </p:cNvPr>
          <p:cNvSpPr txBox="1"/>
          <p:nvPr/>
        </p:nvSpPr>
        <p:spPr>
          <a:xfrm>
            <a:off x="4101570" y="334853"/>
            <a:ext cx="2267672" cy="276999"/>
          </a:xfrm>
          <a:prstGeom prst="rect">
            <a:avLst/>
          </a:prstGeom>
          <a:solidFill>
            <a:srgbClr val="FFFF00"/>
          </a:solidFill>
        </p:spPr>
        <p:txBody>
          <a:bodyPr wrap="none" rtlCol="0">
            <a:spAutoFit/>
          </a:bodyPr>
          <a:lstStyle/>
          <a:p>
            <a:r>
              <a:rPr lang="en-GB" sz="1200" dirty="0"/>
              <a:t>Model A is better than Model B</a:t>
            </a:r>
          </a:p>
        </p:txBody>
      </p:sp>
      <p:sp>
        <p:nvSpPr>
          <p:cNvPr id="21" name="TextBox 20">
            <a:extLst>
              <a:ext uri="{FF2B5EF4-FFF2-40B4-BE49-F238E27FC236}">
                <a16:creationId xmlns:a16="http://schemas.microsoft.com/office/drawing/2014/main" id="{2998AD41-5C6D-4DCA-A3DD-6E9047BBE267}"/>
              </a:ext>
            </a:extLst>
          </p:cNvPr>
          <p:cNvSpPr txBox="1"/>
          <p:nvPr/>
        </p:nvSpPr>
        <p:spPr>
          <a:xfrm>
            <a:off x="6631446" y="334853"/>
            <a:ext cx="2283702" cy="276999"/>
          </a:xfrm>
          <a:prstGeom prst="rect">
            <a:avLst/>
          </a:prstGeom>
          <a:solidFill>
            <a:srgbClr val="FFFF00"/>
          </a:solidFill>
        </p:spPr>
        <p:txBody>
          <a:bodyPr wrap="none" rtlCol="0">
            <a:spAutoFit/>
          </a:bodyPr>
          <a:lstStyle/>
          <a:p>
            <a:r>
              <a:rPr lang="en-GB" sz="1200" dirty="0"/>
              <a:t>Model A is worse than Model B</a:t>
            </a:r>
          </a:p>
        </p:txBody>
      </p:sp>
      <p:sp>
        <p:nvSpPr>
          <p:cNvPr id="22" name="TextBox 21">
            <a:extLst>
              <a:ext uri="{FF2B5EF4-FFF2-40B4-BE49-F238E27FC236}">
                <a16:creationId xmlns:a16="http://schemas.microsoft.com/office/drawing/2014/main" id="{94CEFA5D-8ACA-4BFA-8AD4-F24CB5FFFFFA}"/>
              </a:ext>
            </a:extLst>
          </p:cNvPr>
          <p:cNvSpPr txBox="1"/>
          <p:nvPr/>
        </p:nvSpPr>
        <p:spPr>
          <a:xfrm>
            <a:off x="3979502" y="2559619"/>
            <a:ext cx="2439194" cy="461665"/>
          </a:xfrm>
          <a:prstGeom prst="rect">
            <a:avLst/>
          </a:prstGeom>
          <a:solidFill>
            <a:srgbClr val="FFFF00"/>
          </a:solidFill>
        </p:spPr>
        <p:txBody>
          <a:bodyPr wrap="none" rtlCol="0">
            <a:spAutoFit/>
          </a:bodyPr>
          <a:lstStyle/>
          <a:p>
            <a:r>
              <a:rPr lang="en-GB" sz="1200" dirty="0"/>
              <a:t>Model A against gauges is </a:t>
            </a:r>
          </a:p>
          <a:p>
            <a:r>
              <a:rPr lang="en-GB" sz="1200" dirty="0"/>
              <a:t>better than Model A against GPM</a:t>
            </a:r>
          </a:p>
        </p:txBody>
      </p:sp>
      <p:sp>
        <p:nvSpPr>
          <p:cNvPr id="23" name="TextBox 22">
            <a:extLst>
              <a:ext uri="{FF2B5EF4-FFF2-40B4-BE49-F238E27FC236}">
                <a16:creationId xmlns:a16="http://schemas.microsoft.com/office/drawing/2014/main" id="{BB774F6F-39E7-4E78-8152-ADAEF629C78F}"/>
              </a:ext>
            </a:extLst>
          </p:cNvPr>
          <p:cNvSpPr txBox="1"/>
          <p:nvPr/>
        </p:nvSpPr>
        <p:spPr>
          <a:xfrm>
            <a:off x="6641891" y="3366328"/>
            <a:ext cx="2262811" cy="830997"/>
          </a:xfrm>
          <a:prstGeom prst="rect">
            <a:avLst/>
          </a:prstGeom>
          <a:solidFill>
            <a:srgbClr val="FFFF00"/>
          </a:solidFill>
        </p:spPr>
        <p:txBody>
          <a:bodyPr wrap="square" rtlCol="0">
            <a:spAutoFit/>
          </a:bodyPr>
          <a:lstStyle/>
          <a:p>
            <a:r>
              <a:rPr lang="en-GB" sz="1200" dirty="0"/>
              <a:t>Model A at all land points is worse than Model A at only GPM land grid points containing gauges</a:t>
            </a:r>
          </a:p>
        </p:txBody>
      </p:sp>
    </p:spTree>
    <p:extLst>
      <p:ext uri="{BB962C8B-B14F-4D97-AF65-F5344CB8AC3E}">
        <p14:creationId xmlns:p14="http://schemas.microsoft.com/office/powerpoint/2010/main" val="10090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597F48-54F8-4EBB-8C7B-A2C83600F0FA}"/>
              </a:ext>
            </a:extLst>
          </p:cNvPr>
          <p:cNvSpPr>
            <a:spLocks noGrp="1"/>
          </p:cNvSpPr>
          <p:nvPr>
            <p:ph type="ctrTitle"/>
          </p:nvPr>
        </p:nvSpPr>
        <p:spPr/>
        <p:txBody>
          <a:bodyPr/>
          <a:lstStyle/>
          <a:p>
            <a:r>
              <a:rPr lang="en-GB" dirty="0"/>
              <a:t>Questions?</a:t>
            </a:r>
          </a:p>
        </p:txBody>
      </p:sp>
    </p:spTree>
    <p:extLst>
      <p:ext uri="{BB962C8B-B14F-4D97-AF65-F5344CB8AC3E}">
        <p14:creationId xmlns:p14="http://schemas.microsoft.com/office/powerpoint/2010/main" val="3413831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FE3914-965C-4488-82C2-BEF972F1E15F}"/>
              </a:ext>
            </a:extLst>
          </p:cNvPr>
          <p:cNvSpPr>
            <a:spLocks noGrp="1"/>
          </p:cNvSpPr>
          <p:nvPr>
            <p:ph type="title"/>
          </p:nvPr>
        </p:nvSpPr>
        <p:spPr/>
        <p:txBody>
          <a:bodyPr/>
          <a:lstStyle/>
          <a:p>
            <a:r>
              <a:rPr lang="en-GB" dirty="0"/>
              <a:t>Short score crib sheet</a:t>
            </a:r>
          </a:p>
        </p:txBody>
      </p:sp>
    </p:spTree>
    <p:extLst>
      <p:ext uri="{BB962C8B-B14F-4D97-AF65-F5344CB8AC3E}">
        <p14:creationId xmlns:p14="http://schemas.microsoft.com/office/powerpoint/2010/main" val="3856779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584A4C58-C9FB-4325-BFFE-909EA809E533}"/>
              </a:ext>
            </a:extLst>
          </p:cNvPr>
          <p:cNvSpPr>
            <a:spLocks noGrp="1" noChangeArrowheads="1"/>
          </p:cNvSpPr>
          <p:nvPr>
            <p:ph type="title"/>
          </p:nvPr>
        </p:nvSpPr>
        <p:spPr/>
        <p:txBody>
          <a:bodyPr/>
          <a:lstStyle/>
          <a:p>
            <a:r>
              <a:rPr lang="en-US" altLang="en-US" sz="1800"/>
              <a:t>Basic measures/scores</a:t>
            </a:r>
            <a:endParaRPr lang="en-US" altLang="en-US"/>
          </a:p>
        </p:txBody>
      </p:sp>
      <p:pic>
        <p:nvPicPr>
          <p:cNvPr id="78851" name="Picture 3">
            <a:extLst>
              <a:ext uri="{FF2B5EF4-FFF2-40B4-BE49-F238E27FC236}">
                <a16:creationId xmlns:a16="http://schemas.microsoft.com/office/drawing/2014/main" id="{47B35D3A-4CDF-4D79-B2D1-FF77116A2D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4309"/>
          <a:stretch>
            <a:fillRect/>
          </a:stretch>
        </p:blipFill>
        <p:spPr bwMode="auto">
          <a:xfrm>
            <a:off x="1314450" y="1371600"/>
            <a:ext cx="3093244" cy="1314450"/>
          </a:xfrm>
          <a:prstGeom prst="rect">
            <a:avLst/>
          </a:prstGeom>
          <a:noFill/>
          <a:extLst>
            <a:ext uri="{909E8E84-426E-40DD-AFC4-6F175D3DCCD1}">
              <a14:hiddenFill xmlns:a14="http://schemas.microsoft.com/office/drawing/2010/main">
                <a:solidFill>
                  <a:srgbClr val="FFFFFF"/>
                </a:solidFill>
              </a14:hiddenFill>
            </a:ext>
          </a:extLst>
        </p:spPr>
      </p:pic>
      <p:sp>
        <p:nvSpPr>
          <p:cNvPr id="78852" name="Rectangle 4">
            <a:extLst>
              <a:ext uri="{FF2B5EF4-FFF2-40B4-BE49-F238E27FC236}">
                <a16:creationId xmlns:a16="http://schemas.microsoft.com/office/drawing/2014/main" id="{24D8CBCC-F144-4268-AEAE-AC77DBFB98B7}"/>
              </a:ext>
            </a:extLst>
          </p:cNvPr>
          <p:cNvSpPr>
            <a:spLocks noChangeArrowheads="1"/>
          </p:cNvSpPr>
          <p:nvPr/>
        </p:nvSpPr>
        <p:spPr bwMode="auto">
          <a:xfrm>
            <a:off x="4800600" y="1472804"/>
            <a:ext cx="2971800" cy="1200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buClrTx/>
              <a:buSzTx/>
              <a:buFontTx/>
              <a:buNone/>
            </a:pPr>
            <a:r>
              <a:rPr lang="en-US" altLang="en-US" sz="1200" b="1">
                <a:ea typeface="ＭＳ Ｐゴシック" panose="020B0600070205080204" pitchFamily="34" charset="-128"/>
              </a:rPr>
              <a:t>Frequency Bias Index (Bias)</a:t>
            </a:r>
          </a:p>
          <a:p>
            <a:pPr>
              <a:buClrTx/>
              <a:buSzTx/>
              <a:buFontTx/>
              <a:buNone/>
            </a:pP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None/>
            </a:pPr>
            <a:r>
              <a:rPr lang="en-US" altLang="en-US" sz="1200">
                <a:ea typeface="ＭＳ Ｐゴシック" panose="020B0600070205080204" pitchFamily="34" charset="-128"/>
              </a:rPr>
              <a:t> </a:t>
            </a:r>
          </a:p>
          <a:p>
            <a:pPr>
              <a:buClrTx/>
              <a:buSzTx/>
              <a:buFontTx/>
              <a:buChar char="•"/>
            </a:pPr>
            <a:r>
              <a:rPr lang="en-US" altLang="en-US" sz="1200">
                <a:ea typeface="ＭＳ Ｐゴシック" panose="020B0600070205080204" pitchFamily="34" charset="-128"/>
              </a:rPr>
              <a:t> FBI &gt; 1 over forecasting</a:t>
            </a:r>
          </a:p>
          <a:p>
            <a:pPr>
              <a:buClrTx/>
              <a:buSzTx/>
              <a:buFontTx/>
              <a:buChar char="•"/>
            </a:pPr>
            <a:r>
              <a:rPr lang="en-US" altLang="en-US" sz="1200">
                <a:ea typeface="ＭＳ Ｐゴシック" panose="020B0600070205080204" pitchFamily="34" charset="-128"/>
              </a:rPr>
              <a:t> FBI &lt; 1 under forecasting</a:t>
            </a:r>
            <a:endParaRPr lang="en-US" altLang="en-US">
              <a:ea typeface="ＭＳ Ｐゴシック" panose="020B0600070205080204" pitchFamily="34" charset="-128"/>
            </a:endParaRPr>
          </a:p>
        </p:txBody>
      </p:sp>
      <p:sp>
        <p:nvSpPr>
          <p:cNvPr id="78853" name="Rectangle 5">
            <a:extLst>
              <a:ext uri="{FF2B5EF4-FFF2-40B4-BE49-F238E27FC236}">
                <a16:creationId xmlns:a16="http://schemas.microsoft.com/office/drawing/2014/main" id="{CAE27DA1-3B77-456F-AAF7-86F91B6D020F}"/>
              </a:ext>
            </a:extLst>
          </p:cNvPr>
          <p:cNvSpPr>
            <a:spLocks noChangeArrowheads="1"/>
          </p:cNvSpPr>
          <p:nvPr/>
        </p:nvSpPr>
        <p:spPr bwMode="auto">
          <a:xfrm>
            <a:off x="1885950" y="2857501"/>
            <a:ext cx="5486400" cy="1384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buClrTx/>
              <a:buSzTx/>
              <a:buFontTx/>
              <a:buNone/>
            </a:pPr>
            <a:r>
              <a:rPr lang="en-US" altLang="en-US" sz="1200" b="1">
                <a:ea typeface="ＭＳ Ｐゴシック" panose="020B0600070205080204" pitchFamily="34" charset="-128"/>
              </a:rPr>
              <a:t>Proportion Correct</a:t>
            </a: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None/>
            </a:pPr>
            <a:r>
              <a:rPr lang="en-US" altLang="en-US" sz="1200">
                <a:ea typeface="ＭＳ Ｐゴシック" panose="020B0600070205080204" pitchFamily="34" charset="-128"/>
              </a:rPr>
              <a:t> </a:t>
            </a:r>
          </a:p>
          <a:p>
            <a:pPr>
              <a:buClrTx/>
              <a:buSzTx/>
              <a:buFontTx/>
              <a:buChar char="•"/>
            </a:pPr>
            <a:r>
              <a:rPr lang="en-US" altLang="en-US" sz="1200">
                <a:ea typeface="ＭＳ Ｐゴシック" panose="020B0600070205080204" pitchFamily="34" charset="-128"/>
              </a:rPr>
              <a:t> simple and intuitive</a:t>
            </a:r>
          </a:p>
          <a:p>
            <a:pPr>
              <a:buClrTx/>
              <a:buSzTx/>
              <a:buFontTx/>
              <a:buChar char="•"/>
            </a:pPr>
            <a:r>
              <a:rPr lang="en-US" altLang="en-US" sz="1200">
                <a:ea typeface="ＭＳ Ｐゴシック" panose="020B0600070205080204" pitchFamily="34" charset="-128"/>
              </a:rPr>
              <a:t> yes and no forecasts are rewarded equally</a:t>
            </a:r>
          </a:p>
          <a:p>
            <a:pPr>
              <a:buClrTx/>
              <a:buSzTx/>
              <a:buFontTx/>
              <a:buChar char="•"/>
            </a:pPr>
            <a:r>
              <a:rPr lang="en-US" altLang="en-US" sz="1200">
                <a:ea typeface="ＭＳ Ｐゴシック" panose="020B0600070205080204" pitchFamily="34" charset="-128"/>
              </a:rPr>
              <a:t> can be maximised by forecasting the most likely event all the time</a:t>
            </a:r>
          </a:p>
        </p:txBody>
      </p:sp>
      <p:graphicFrame>
        <p:nvGraphicFramePr>
          <p:cNvPr id="78854" name="Object 6">
            <a:extLst>
              <a:ext uri="{FF2B5EF4-FFF2-40B4-BE49-F238E27FC236}">
                <a16:creationId xmlns:a16="http://schemas.microsoft.com/office/drawing/2014/main" id="{7F6547BD-3871-4FEF-9584-AA90802BDBC1}"/>
              </a:ext>
            </a:extLst>
          </p:cNvPr>
          <p:cNvGraphicFramePr>
            <a:graphicFrameLocks noChangeAspect="1"/>
          </p:cNvGraphicFramePr>
          <p:nvPr/>
        </p:nvGraphicFramePr>
        <p:xfrm>
          <a:off x="5772150" y="1714501"/>
          <a:ext cx="1600200" cy="592931"/>
        </p:xfrm>
        <a:graphic>
          <a:graphicData uri="http://schemas.openxmlformats.org/presentationml/2006/ole">
            <mc:AlternateContent xmlns:mc="http://schemas.openxmlformats.org/markup-compatibility/2006">
              <mc:Choice xmlns:v="urn:schemas-microsoft-com:vml" Requires="v">
                <p:oleObj spid="_x0000_s3074" name="Equation" r:id="rId5" imgW="1130040" imgH="419040" progId="Equation.3">
                  <p:embed/>
                </p:oleObj>
              </mc:Choice>
              <mc:Fallback>
                <p:oleObj name="Equation" r:id="rId5" imgW="1130040" imgH="419040" progId="Equation.3">
                  <p:embed/>
                  <p:pic>
                    <p:nvPicPr>
                      <p:cNvPr id="78854" name="Object 6">
                        <a:extLst>
                          <a:ext uri="{FF2B5EF4-FFF2-40B4-BE49-F238E27FC236}">
                            <a16:creationId xmlns:a16="http://schemas.microsoft.com/office/drawing/2014/main" id="{7F6547BD-3871-4FEF-9584-AA90802BDB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2150" y="1714501"/>
                        <a:ext cx="1600200" cy="5929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5" name="Object 7">
            <a:extLst>
              <a:ext uri="{FF2B5EF4-FFF2-40B4-BE49-F238E27FC236}">
                <a16:creationId xmlns:a16="http://schemas.microsoft.com/office/drawing/2014/main" id="{3D372DF8-073C-44B5-82C3-456ECECF1C3D}"/>
              </a:ext>
            </a:extLst>
          </p:cNvPr>
          <p:cNvGraphicFramePr>
            <a:graphicFrameLocks noChangeAspect="1"/>
          </p:cNvGraphicFramePr>
          <p:nvPr/>
        </p:nvGraphicFramePr>
        <p:xfrm>
          <a:off x="3086100" y="3044428"/>
          <a:ext cx="1200150" cy="556022"/>
        </p:xfrm>
        <a:graphic>
          <a:graphicData uri="http://schemas.openxmlformats.org/presentationml/2006/ole">
            <mc:AlternateContent xmlns:mc="http://schemas.openxmlformats.org/markup-compatibility/2006">
              <mc:Choice xmlns:v="urn:schemas-microsoft-com:vml" Requires="v">
                <p:oleObj spid="_x0000_s3075" name="Equation" r:id="rId7" imgW="850680" imgH="393480" progId="Equation.3">
                  <p:embed/>
                </p:oleObj>
              </mc:Choice>
              <mc:Fallback>
                <p:oleObj name="Equation" r:id="rId7" imgW="850680" imgH="393480" progId="Equation.3">
                  <p:embed/>
                  <p:pic>
                    <p:nvPicPr>
                      <p:cNvPr id="78855" name="Object 7">
                        <a:extLst>
                          <a:ext uri="{FF2B5EF4-FFF2-40B4-BE49-F238E27FC236}">
                            <a16:creationId xmlns:a16="http://schemas.microsoft.com/office/drawing/2014/main" id="{3D372DF8-073C-44B5-82C3-456ECECF1C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6100" y="3044428"/>
                        <a:ext cx="1200150" cy="556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8856" name="Group 8">
            <a:extLst>
              <a:ext uri="{FF2B5EF4-FFF2-40B4-BE49-F238E27FC236}">
                <a16:creationId xmlns:a16="http://schemas.microsoft.com/office/drawing/2014/main" id="{9ABAA3DD-2858-46DE-A58E-62477EA2743C}"/>
              </a:ext>
            </a:extLst>
          </p:cNvPr>
          <p:cNvGrpSpPr>
            <a:grpSpLocks/>
          </p:cNvGrpSpPr>
          <p:nvPr/>
        </p:nvGrpSpPr>
        <p:grpSpPr bwMode="auto">
          <a:xfrm>
            <a:off x="6677024" y="2628897"/>
            <a:ext cx="1110853" cy="415528"/>
            <a:chOff x="3888" y="2379"/>
            <a:chExt cx="933" cy="349"/>
          </a:xfrm>
        </p:grpSpPr>
        <p:sp>
          <p:nvSpPr>
            <p:cNvPr id="78857" name="Rectangle 9">
              <a:extLst>
                <a:ext uri="{FF2B5EF4-FFF2-40B4-BE49-F238E27FC236}">
                  <a16:creationId xmlns:a16="http://schemas.microsoft.com/office/drawing/2014/main" id="{A4CACED0-4478-40BD-85D5-A73CDAF3A0F7}"/>
                </a:ext>
              </a:extLst>
            </p:cNvPr>
            <p:cNvSpPr>
              <a:spLocks noChangeArrowheads="1"/>
            </p:cNvSpPr>
            <p:nvPr/>
          </p:nvSpPr>
          <p:spPr bwMode="auto">
            <a:xfrm>
              <a:off x="3888" y="2379"/>
              <a:ext cx="933" cy="349"/>
            </a:xfrm>
            <a:prstGeom prst="rect">
              <a:avLst/>
            </a:prstGeom>
            <a:solidFill>
              <a:schemeClr val="folHlink"/>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ClrTx/>
                <a:buSzTx/>
                <a:buFontTx/>
                <a:buNone/>
              </a:pPr>
              <a:r>
                <a:rPr lang="en-US" altLang="en-US" sz="1050" b="1">
                  <a:ea typeface="ＭＳ Ｐゴシック" panose="020B0600070205080204" pitchFamily="34" charset="-128"/>
                </a:rPr>
                <a:t>Range: 0 to </a:t>
              </a:r>
            </a:p>
            <a:p>
              <a:pPr>
                <a:buClrTx/>
                <a:buSzTx/>
                <a:buFontTx/>
                <a:buNone/>
              </a:pPr>
              <a:r>
                <a:rPr lang="en-US" altLang="en-US" sz="1050" b="1">
                  <a:ea typeface="ＭＳ Ｐゴシック" panose="020B0600070205080204" pitchFamily="34" charset="-128"/>
                </a:rPr>
                <a:t>Perfect score = 1</a:t>
              </a:r>
            </a:p>
          </p:txBody>
        </p:sp>
        <p:graphicFrame>
          <p:nvGraphicFramePr>
            <p:cNvPr id="78858" name="Object 10">
              <a:extLst>
                <a:ext uri="{FF2B5EF4-FFF2-40B4-BE49-F238E27FC236}">
                  <a16:creationId xmlns:a16="http://schemas.microsoft.com/office/drawing/2014/main" id="{17532FE5-0B56-4D91-88D7-B1D23EF4B609}"/>
                </a:ext>
              </a:extLst>
            </p:cNvPr>
            <p:cNvGraphicFramePr>
              <a:graphicFrameLocks noChangeAspect="1"/>
            </p:cNvGraphicFramePr>
            <p:nvPr/>
          </p:nvGraphicFramePr>
          <p:xfrm>
            <a:off x="4560" y="2400"/>
            <a:ext cx="192" cy="160"/>
          </p:xfrm>
          <a:graphic>
            <a:graphicData uri="http://schemas.openxmlformats.org/presentationml/2006/ole">
              <mc:AlternateContent xmlns:mc="http://schemas.openxmlformats.org/markup-compatibility/2006">
                <mc:Choice xmlns:v="urn:schemas-microsoft-com:vml" Requires="v">
                  <p:oleObj spid="_x0000_s3076" name="Equation" r:id="rId9" imgW="152280" imgH="126720" progId="Equation.3">
                    <p:embed/>
                  </p:oleObj>
                </mc:Choice>
                <mc:Fallback>
                  <p:oleObj name="Equation" r:id="rId9" imgW="152280" imgH="126720" progId="Equation.3">
                    <p:embed/>
                    <p:pic>
                      <p:nvPicPr>
                        <p:cNvPr id="78858" name="Object 10">
                          <a:extLst>
                            <a:ext uri="{FF2B5EF4-FFF2-40B4-BE49-F238E27FC236}">
                              <a16:creationId xmlns:a16="http://schemas.microsoft.com/office/drawing/2014/main" id="{17532FE5-0B56-4D91-88D7-B1D23EF4B6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0" y="2400"/>
                          <a:ext cx="192"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8859" name="Rectangle 11">
            <a:extLst>
              <a:ext uri="{FF2B5EF4-FFF2-40B4-BE49-F238E27FC236}">
                <a16:creationId xmlns:a16="http://schemas.microsoft.com/office/drawing/2014/main" id="{12351301-D2AF-4441-8613-6B22E3227976}"/>
              </a:ext>
            </a:extLst>
          </p:cNvPr>
          <p:cNvSpPr>
            <a:spLocks noChangeArrowheads="1"/>
          </p:cNvSpPr>
          <p:nvPr/>
        </p:nvSpPr>
        <p:spPr bwMode="auto">
          <a:xfrm>
            <a:off x="4629150" y="3371850"/>
            <a:ext cx="1111202" cy="415498"/>
          </a:xfrm>
          <a:prstGeom prst="rect">
            <a:avLst/>
          </a:prstGeom>
          <a:solidFill>
            <a:schemeClr val="folHlink"/>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ClrTx/>
              <a:buSzTx/>
              <a:buFontTx/>
              <a:buNone/>
            </a:pPr>
            <a:r>
              <a:rPr lang="en-US" altLang="en-US" sz="1050" b="1">
                <a:ea typeface="ＭＳ Ｐゴシック" panose="020B0600070205080204" pitchFamily="34" charset="-128"/>
              </a:rPr>
              <a:t>Range: 0 to 1</a:t>
            </a:r>
          </a:p>
          <a:p>
            <a:pPr>
              <a:buClrTx/>
              <a:buSzTx/>
              <a:buFontTx/>
              <a:buNone/>
            </a:pPr>
            <a:r>
              <a:rPr lang="en-US" altLang="en-US" sz="1050" b="1">
                <a:ea typeface="ＭＳ Ｐゴシック" panose="020B0600070205080204" pitchFamily="34" charset="-128"/>
              </a:rPr>
              <a:t>Perfect score = 1</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75B60E7E-58AE-470D-8010-E991A091395A}"/>
              </a:ext>
            </a:extLst>
          </p:cNvPr>
          <p:cNvSpPr>
            <a:spLocks noGrp="1" noChangeArrowheads="1"/>
          </p:cNvSpPr>
          <p:nvPr>
            <p:ph type="title"/>
          </p:nvPr>
        </p:nvSpPr>
        <p:spPr/>
        <p:txBody>
          <a:bodyPr/>
          <a:lstStyle/>
          <a:p>
            <a:r>
              <a:rPr lang="en-US" altLang="en-US" sz="1800"/>
              <a:t>Basic measures/scores</a:t>
            </a:r>
            <a:endParaRPr lang="en-US" altLang="en-US"/>
          </a:p>
        </p:txBody>
      </p:sp>
      <p:pic>
        <p:nvPicPr>
          <p:cNvPr id="80899" name="Picture 3">
            <a:extLst>
              <a:ext uri="{FF2B5EF4-FFF2-40B4-BE49-F238E27FC236}">
                <a16:creationId xmlns:a16="http://schemas.microsoft.com/office/drawing/2014/main" id="{87932E0C-7B84-40B8-82BF-E8628AA613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4309"/>
          <a:stretch>
            <a:fillRect/>
          </a:stretch>
        </p:blipFill>
        <p:spPr bwMode="auto">
          <a:xfrm>
            <a:off x="1307307" y="1428750"/>
            <a:ext cx="3093244" cy="1314450"/>
          </a:xfrm>
          <a:prstGeom prst="rect">
            <a:avLst/>
          </a:prstGeom>
          <a:noFill/>
          <a:extLst>
            <a:ext uri="{909E8E84-426E-40DD-AFC4-6F175D3DCCD1}">
              <a14:hiddenFill xmlns:a14="http://schemas.microsoft.com/office/drawing/2010/main">
                <a:solidFill>
                  <a:srgbClr val="FFFFFF"/>
                </a:solidFill>
              </a14:hiddenFill>
            </a:ext>
          </a:extLst>
        </p:spPr>
      </p:pic>
      <p:sp>
        <p:nvSpPr>
          <p:cNvPr id="80900" name="Rectangle 4">
            <a:extLst>
              <a:ext uri="{FF2B5EF4-FFF2-40B4-BE49-F238E27FC236}">
                <a16:creationId xmlns:a16="http://schemas.microsoft.com/office/drawing/2014/main" id="{98DE843A-4888-4D04-A662-DC6F4BDA2815}"/>
              </a:ext>
            </a:extLst>
          </p:cNvPr>
          <p:cNvSpPr>
            <a:spLocks noChangeArrowheads="1"/>
          </p:cNvSpPr>
          <p:nvPr/>
        </p:nvSpPr>
        <p:spPr bwMode="auto">
          <a:xfrm>
            <a:off x="4457700" y="1428751"/>
            <a:ext cx="3486150" cy="1384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buClrTx/>
              <a:buSzTx/>
              <a:buFontTx/>
              <a:buNone/>
            </a:pPr>
            <a:r>
              <a:rPr lang="en-US" altLang="en-US" sz="1200" b="1">
                <a:ea typeface="ＭＳ Ｐゴシック" panose="020B0600070205080204" pitchFamily="34" charset="-128"/>
              </a:rPr>
              <a:t>Hit Rate, Probability Of Detection, Prefigurance</a:t>
            </a:r>
          </a:p>
          <a:p>
            <a:pPr>
              <a:buClrTx/>
              <a:buSzTx/>
              <a:buFontTx/>
              <a:buNone/>
            </a:pP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Char char="•"/>
            </a:pPr>
            <a:r>
              <a:rPr lang="en-US" altLang="en-US" sz="1200">
                <a:ea typeface="ＭＳ Ｐゴシック" panose="020B0600070205080204" pitchFamily="34" charset="-128"/>
              </a:rPr>
              <a:t> sensitive to misses events and hits, only</a:t>
            </a:r>
          </a:p>
          <a:p>
            <a:pPr>
              <a:buClrTx/>
              <a:buSzTx/>
              <a:buFontTx/>
              <a:buChar char="•"/>
            </a:pPr>
            <a:r>
              <a:rPr lang="en-US" altLang="en-US" sz="1200">
                <a:ea typeface="ＭＳ Ｐゴシック" panose="020B0600070205080204" pitchFamily="34" charset="-128"/>
              </a:rPr>
              <a:t> can be improved by over forecasting</a:t>
            </a:r>
          </a:p>
          <a:p>
            <a:pPr>
              <a:buClrTx/>
              <a:buSzTx/>
              <a:buFontTx/>
              <a:buChar char="•"/>
            </a:pPr>
            <a:r>
              <a:rPr lang="en-US" altLang="en-US" sz="1200">
                <a:ea typeface="ＭＳ Ｐゴシック" panose="020B0600070205080204" pitchFamily="34" charset="-128"/>
              </a:rPr>
              <a:t> complement score Miss Rate MS=1-H=c/(a+c)</a:t>
            </a:r>
            <a:endParaRPr lang="en-US" altLang="en-US">
              <a:ea typeface="ＭＳ Ｐゴシック" panose="020B0600070205080204" pitchFamily="34" charset="-128"/>
            </a:endParaRPr>
          </a:p>
        </p:txBody>
      </p:sp>
      <p:sp>
        <p:nvSpPr>
          <p:cNvPr id="80901" name="Rectangle 5">
            <a:extLst>
              <a:ext uri="{FF2B5EF4-FFF2-40B4-BE49-F238E27FC236}">
                <a16:creationId xmlns:a16="http://schemas.microsoft.com/office/drawing/2014/main" id="{8D54B047-3CB5-43B9-B962-3D2C98799E49}"/>
              </a:ext>
            </a:extLst>
          </p:cNvPr>
          <p:cNvSpPr>
            <a:spLocks noChangeArrowheads="1"/>
          </p:cNvSpPr>
          <p:nvPr/>
        </p:nvSpPr>
        <p:spPr bwMode="auto">
          <a:xfrm>
            <a:off x="1885950" y="2971800"/>
            <a:ext cx="5486400" cy="1200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buClrTx/>
              <a:buSzTx/>
              <a:buFontTx/>
              <a:buNone/>
            </a:pPr>
            <a:r>
              <a:rPr lang="en-US" altLang="en-US" sz="1200" b="1">
                <a:ea typeface="ＭＳ Ｐゴシック" panose="020B0600070205080204" pitchFamily="34" charset="-128"/>
              </a:rPr>
              <a:t>False Alarm Ratio</a:t>
            </a:r>
          </a:p>
          <a:p>
            <a:pPr>
              <a:buClrTx/>
              <a:buSzTx/>
              <a:buFontTx/>
              <a:buNone/>
            </a:pP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Char char="•"/>
            </a:pPr>
            <a:r>
              <a:rPr lang="en-US" altLang="en-US" sz="1200">
                <a:ea typeface="ＭＳ Ｐゴシック" panose="020B0600070205080204" pitchFamily="34" charset="-128"/>
              </a:rPr>
              <a:t> function of false alarms and hits only </a:t>
            </a:r>
          </a:p>
          <a:p>
            <a:pPr>
              <a:buClrTx/>
              <a:buSzTx/>
              <a:buFontTx/>
              <a:buChar char="•"/>
            </a:pPr>
            <a:r>
              <a:rPr lang="en-US" altLang="en-US" sz="1200">
                <a:ea typeface="ＭＳ Ｐゴシック" panose="020B0600070205080204" pitchFamily="34" charset="-128"/>
              </a:rPr>
              <a:t> can be improved by under forecasting</a:t>
            </a:r>
            <a:endParaRPr lang="en-US" altLang="en-US">
              <a:ea typeface="ＭＳ Ｐゴシック" panose="020B0600070205080204" pitchFamily="34" charset="-128"/>
            </a:endParaRPr>
          </a:p>
        </p:txBody>
      </p:sp>
      <p:graphicFrame>
        <p:nvGraphicFramePr>
          <p:cNvPr id="80902" name="Object 6">
            <a:extLst>
              <a:ext uri="{FF2B5EF4-FFF2-40B4-BE49-F238E27FC236}">
                <a16:creationId xmlns:a16="http://schemas.microsoft.com/office/drawing/2014/main" id="{FCE09230-3AD8-4DCE-9F69-0418221617A2}"/>
              </a:ext>
            </a:extLst>
          </p:cNvPr>
          <p:cNvGraphicFramePr>
            <a:graphicFrameLocks noChangeAspect="1"/>
          </p:cNvGraphicFramePr>
          <p:nvPr/>
        </p:nvGraphicFramePr>
        <p:xfrm>
          <a:off x="5257800" y="1794273"/>
          <a:ext cx="1428750" cy="491728"/>
        </p:xfrm>
        <a:graphic>
          <a:graphicData uri="http://schemas.openxmlformats.org/presentationml/2006/ole">
            <mc:AlternateContent xmlns:mc="http://schemas.openxmlformats.org/markup-compatibility/2006">
              <mc:Choice xmlns:v="urn:schemas-microsoft-com:vml" Requires="v">
                <p:oleObj spid="_x0000_s4098" name="Equation" r:id="rId5" imgW="1218960" imgH="419040" progId="Equation.3">
                  <p:embed/>
                </p:oleObj>
              </mc:Choice>
              <mc:Fallback>
                <p:oleObj name="Equation" r:id="rId5" imgW="1218960" imgH="419040" progId="Equation.3">
                  <p:embed/>
                  <p:pic>
                    <p:nvPicPr>
                      <p:cNvPr id="80902" name="Object 6">
                        <a:extLst>
                          <a:ext uri="{FF2B5EF4-FFF2-40B4-BE49-F238E27FC236}">
                            <a16:creationId xmlns:a16="http://schemas.microsoft.com/office/drawing/2014/main" id="{FCE09230-3AD8-4DCE-9F69-0418221617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1794273"/>
                        <a:ext cx="1428750" cy="4917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03" name="Object 7">
            <a:extLst>
              <a:ext uri="{FF2B5EF4-FFF2-40B4-BE49-F238E27FC236}">
                <a16:creationId xmlns:a16="http://schemas.microsoft.com/office/drawing/2014/main" id="{B5665B76-06AE-467B-B3DC-D5616CA87069}"/>
              </a:ext>
            </a:extLst>
          </p:cNvPr>
          <p:cNvGraphicFramePr>
            <a:graphicFrameLocks noChangeAspect="1"/>
          </p:cNvGraphicFramePr>
          <p:nvPr/>
        </p:nvGraphicFramePr>
        <p:xfrm>
          <a:off x="2628900" y="3143250"/>
          <a:ext cx="1200150" cy="550069"/>
        </p:xfrm>
        <a:graphic>
          <a:graphicData uri="http://schemas.openxmlformats.org/presentationml/2006/ole">
            <mc:AlternateContent xmlns:mc="http://schemas.openxmlformats.org/markup-compatibility/2006">
              <mc:Choice xmlns:v="urn:schemas-microsoft-com:vml" Requires="v">
                <p:oleObj spid="_x0000_s4099" name="Equation" r:id="rId7" imgW="914400" imgH="419040" progId="Equation.3">
                  <p:embed/>
                </p:oleObj>
              </mc:Choice>
              <mc:Fallback>
                <p:oleObj name="Equation" r:id="rId7" imgW="914400" imgH="419040" progId="Equation.3">
                  <p:embed/>
                  <p:pic>
                    <p:nvPicPr>
                      <p:cNvPr id="80903" name="Object 7">
                        <a:extLst>
                          <a:ext uri="{FF2B5EF4-FFF2-40B4-BE49-F238E27FC236}">
                            <a16:creationId xmlns:a16="http://schemas.microsoft.com/office/drawing/2014/main" id="{B5665B76-06AE-467B-B3DC-D5616CA870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8900" y="3143250"/>
                        <a:ext cx="1200150" cy="550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904" name="Rectangle 8">
            <a:extLst>
              <a:ext uri="{FF2B5EF4-FFF2-40B4-BE49-F238E27FC236}">
                <a16:creationId xmlns:a16="http://schemas.microsoft.com/office/drawing/2014/main" id="{2EB65BA3-A423-4725-AD6A-A6B7BC6477B5}"/>
              </a:ext>
            </a:extLst>
          </p:cNvPr>
          <p:cNvSpPr>
            <a:spLocks noChangeArrowheads="1"/>
          </p:cNvSpPr>
          <p:nvPr/>
        </p:nvSpPr>
        <p:spPr bwMode="auto">
          <a:xfrm>
            <a:off x="6619875" y="3086100"/>
            <a:ext cx="1111202" cy="415498"/>
          </a:xfrm>
          <a:prstGeom prst="rect">
            <a:avLst/>
          </a:prstGeom>
          <a:solidFill>
            <a:schemeClr val="folHlink"/>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ClrTx/>
              <a:buSzTx/>
              <a:buFontTx/>
              <a:buNone/>
            </a:pPr>
            <a:r>
              <a:rPr lang="en-US" altLang="en-US" sz="1050" b="1">
                <a:ea typeface="ＭＳ Ｐゴシック" panose="020B0600070205080204" pitchFamily="34" charset="-128"/>
              </a:rPr>
              <a:t>Range: 0 to 1</a:t>
            </a:r>
          </a:p>
          <a:p>
            <a:pPr>
              <a:buClrTx/>
              <a:buSzTx/>
              <a:buFontTx/>
              <a:buNone/>
            </a:pPr>
            <a:r>
              <a:rPr lang="en-US" altLang="en-US" sz="1050" b="1">
                <a:ea typeface="ＭＳ Ｐゴシック" panose="020B0600070205080204" pitchFamily="34" charset="-128"/>
              </a:rPr>
              <a:t>Perfect score = 1</a:t>
            </a:r>
          </a:p>
        </p:txBody>
      </p:sp>
      <p:sp>
        <p:nvSpPr>
          <p:cNvPr id="80905" name="Rectangle 9">
            <a:extLst>
              <a:ext uri="{FF2B5EF4-FFF2-40B4-BE49-F238E27FC236}">
                <a16:creationId xmlns:a16="http://schemas.microsoft.com/office/drawing/2014/main" id="{0D1E505D-90F2-4B09-AAA0-57EBD7EC5135}"/>
              </a:ext>
            </a:extLst>
          </p:cNvPr>
          <p:cNvSpPr>
            <a:spLocks noChangeArrowheads="1"/>
          </p:cNvSpPr>
          <p:nvPr/>
        </p:nvSpPr>
        <p:spPr bwMode="auto">
          <a:xfrm>
            <a:off x="4848225" y="4000500"/>
            <a:ext cx="1111202" cy="415498"/>
          </a:xfrm>
          <a:prstGeom prst="rect">
            <a:avLst/>
          </a:prstGeom>
          <a:solidFill>
            <a:schemeClr val="folHlink"/>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ClrTx/>
              <a:buSzTx/>
              <a:buFontTx/>
              <a:buNone/>
            </a:pPr>
            <a:r>
              <a:rPr lang="en-US" altLang="en-US" sz="1050" b="1">
                <a:ea typeface="ＭＳ Ｐゴシック" panose="020B0600070205080204" pitchFamily="34" charset="-128"/>
              </a:rPr>
              <a:t>Range: 0 to 1</a:t>
            </a:r>
          </a:p>
          <a:p>
            <a:pPr>
              <a:buClrTx/>
              <a:buSzTx/>
              <a:buFontTx/>
              <a:buNone/>
            </a:pPr>
            <a:r>
              <a:rPr lang="en-US" altLang="en-US" sz="1050" b="1">
                <a:ea typeface="ＭＳ Ｐゴシック" panose="020B0600070205080204" pitchFamily="34" charset="-128"/>
              </a:rPr>
              <a:t>Perfect score = 0</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5EC9B212-03CE-4AC8-AFEA-69470AEB7BB1}"/>
              </a:ext>
            </a:extLst>
          </p:cNvPr>
          <p:cNvSpPr>
            <a:spLocks noGrp="1" noChangeArrowheads="1"/>
          </p:cNvSpPr>
          <p:nvPr>
            <p:ph type="title"/>
          </p:nvPr>
        </p:nvSpPr>
        <p:spPr>
          <a:xfrm>
            <a:off x="252000" y="536176"/>
            <a:ext cx="8640000" cy="576000"/>
          </a:xfrm>
        </p:spPr>
        <p:txBody>
          <a:bodyPr/>
          <a:lstStyle/>
          <a:p>
            <a:r>
              <a:rPr lang="en-US" altLang="en-US" sz="1800" dirty="0"/>
              <a:t>Basic measures/scores</a:t>
            </a:r>
            <a:endParaRPr lang="en-US" altLang="en-US" dirty="0"/>
          </a:p>
        </p:txBody>
      </p:sp>
      <p:pic>
        <p:nvPicPr>
          <p:cNvPr id="82947" name="Picture 3">
            <a:extLst>
              <a:ext uri="{FF2B5EF4-FFF2-40B4-BE49-F238E27FC236}">
                <a16:creationId xmlns:a16="http://schemas.microsoft.com/office/drawing/2014/main" id="{A739BBBC-2633-4AA3-B090-497DC87E8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4309"/>
          <a:stretch>
            <a:fillRect/>
          </a:stretch>
        </p:blipFill>
        <p:spPr bwMode="auto">
          <a:xfrm>
            <a:off x="1314450" y="1257300"/>
            <a:ext cx="3093244" cy="1314450"/>
          </a:xfrm>
          <a:prstGeom prst="rect">
            <a:avLst/>
          </a:prstGeom>
          <a:noFill/>
          <a:extLst>
            <a:ext uri="{909E8E84-426E-40DD-AFC4-6F175D3DCCD1}">
              <a14:hiddenFill xmlns:a14="http://schemas.microsoft.com/office/drawing/2010/main">
                <a:solidFill>
                  <a:srgbClr val="FFFFFF"/>
                </a:solidFill>
              </a14:hiddenFill>
            </a:ext>
          </a:extLst>
        </p:spPr>
      </p:pic>
      <p:sp>
        <p:nvSpPr>
          <p:cNvPr id="82948" name="Rectangle 4">
            <a:extLst>
              <a:ext uri="{FF2B5EF4-FFF2-40B4-BE49-F238E27FC236}">
                <a16:creationId xmlns:a16="http://schemas.microsoft.com/office/drawing/2014/main" id="{8FD6DEF5-5270-410F-BFC8-86AAC5460773}"/>
              </a:ext>
            </a:extLst>
          </p:cNvPr>
          <p:cNvSpPr>
            <a:spLocks noChangeArrowheads="1"/>
          </p:cNvSpPr>
          <p:nvPr/>
        </p:nvSpPr>
        <p:spPr bwMode="auto">
          <a:xfrm>
            <a:off x="4914900" y="1314451"/>
            <a:ext cx="3086100" cy="1384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buClrTx/>
              <a:buSzTx/>
              <a:buFontTx/>
              <a:buNone/>
            </a:pPr>
            <a:r>
              <a:rPr lang="en-US" altLang="en-US" sz="1200" b="1">
                <a:ea typeface="ＭＳ Ｐゴシック" panose="020B0600070205080204" pitchFamily="34" charset="-128"/>
              </a:rPr>
              <a:t>Post agreement</a:t>
            </a: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Char char="•"/>
            </a:pPr>
            <a:r>
              <a:rPr lang="en-US" altLang="en-US" sz="1200">
                <a:ea typeface="ＭＳ Ｐゴシック" panose="020B0600070205080204" pitchFamily="34" charset="-128"/>
              </a:rPr>
              <a:t> Complement FAR -&gt; PAG=1-FAR </a:t>
            </a:r>
          </a:p>
          <a:p>
            <a:pPr>
              <a:buClrTx/>
              <a:buSzTx/>
              <a:buFontTx/>
              <a:buChar char="•"/>
            </a:pPr>
            <a:r>
              <a:rPr lang="en-US" altLang="en-US" sz="1200">
                <a:ea typeface="ＭＳ Ｐゴシック" panose="020B0600070205080204" pitchFamily="34" charset="-128"/>
              </a:rPr>
              <a:t> not widely used</a:t>
            </a:r>
          </a:p>
          <a:p>
            <a:pPr>
              <a:buClrTx/>
              <a:buSzTx/>
              <a:buFontTx/>
              <a:buChar char="•"/>
            </a:pPr>
            <a:r>
              <a:rPr lang="en-US" altLang="en-US" sz="1200">
                <a:ea typeface="ＭＳ Ｐゴシック" panose="020B0600070205080204" pitchFamily="34" charset="-128"/>
              </a:rPr>
              <a:t> sensitive to false alarms and hits</a:t>
            </a:r>
          </a:p>
        </p:txBody>
      </p:sp>
      <p:sp>
        <p:nvSpPr>
          <p:cNvPr id="82949" name="Rectangle 5">
            <a:extLst>
              <a:ext uri="{FF2B5EF4-FFF2-40B4-BE49-F238E27FC236}">
                <a16:creationId xmlns:a16="http://schemas.microsoft.com/office/drawing/2014/main" id="{E989D4F9-B362-41EB-946E-A725350DFA79}"/>
              </a:ext>
            </a:extLst>
          </p:cNvPr>
          <p:cNvSpPr>
            <a:spLocks noChangeArrowheads="1"/>
          </p:cNvSpPr>
          <p:nvPr/>
        </p:nvSpPr>
        <p:spPr bwMode="auto">
          <a:xfrm>
            <a:off x="1143000" y="2971801"/>
            <a:ext cx="5372100" cy="1569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buClrTx/>
              <a:buSzTx/>
              <a:buFontTx/>
              <a:buNone/>
            </a:pPr>
            <a:r>
              <a:rPr lang="en-US" altLang="en-US" sz="1200" b="1" dirty="0">
                <a:ea typeface="ＭＳ Ｐゴシック" panose="020B0600070205080204" pitchFamily="34" charset="-128"/>
              </a:rPr>
              <a:t>False Alarm Rate, Probability of False Detection</a:t>
            </a:r>
          </a:p>
          <a:p>
            <a:pPr>
              <a:buClrTx/>
              <a:buSzTx/>
              <a:buFontTx/>
              <a:buNone/>
            </a:pPr>
            <a:endParaRPr lang="en-US" altLang="en-US" sz="1200" dirty="0">
              <a:ea typeface="ＭＳ Ｐゴシック" panose="020B0600070205080204" pitchFamily="34" charset="-128"/>
            </a:endParaRPr>
          </a:p>
          <a:p>
            <a:pPr>
              <a:buClrTx/>
              <a:buSzTx/>
              <a:buFontTx/>
              <a:buNone/>
            </a:pPr>
            <a:endParaRPr lang="en-US" altLang="en-US" sz="1200" dirty="0">
              <a:ea typeface="ＭＳ Ｐゴシック" panose="020B0600070205080204" pitchFamily="34" charset="-128"/>
            </a:endParaRPr>
          </a:p>
          <a:p>
            <a:pPr>
              <a:buClrTx/>
              <a:buSzTx/>
              <a:buFontTx/>
              <a:buNone/>
            </a:pPr>
            <a:endParaRPr lang="en-US" altLang="en-US" sz="1200" dirty="0">
              <a:ea typeface="ＭＳ Ｐゴシック" panose="020B0600070205080204" pitchFamily="34" charset="-128"/>
            </a:endParaRPr>
          </a:p>
          <a:p>
            <a:pPr>
              <a:buClrTx/>
              <a:buSzTx/>
              <a:buFontTx/>
              <a:buChar char="•"/>
            </a:pPr>
            <a:r>
              <a:rPr lang="en-US" altLang="en-US" sz="1200" dirty="0">
                <a:ea typeface="ＭＳ Ｐゴシック" panose="020B0600070205080204" pitchFamily="34" charset="-128"/>
              </a:rPr>
              <a:t> sensitive to false alarms and correct negative</a:t>
            </a:r>
          </a:p>
          <a:p>
            <a:pPr>
              <a:buClrTx/>
              <a:buSzTx/>
              <a:buFontTx/>
              <a:buChar char="•"/>
            </a:pPr>
            <a:r>
              <a:rPr lang="en-US" altLang="en-US" sz="1200" dirty="0">
                <a:ea typeface="ＭＳ Ｐゴシック" panose="020B0600070205080204" pitchFamily="34" charset="-128"/>
              </a:rPr>
              <a:t> can be improved by under forecasting</a:t>
            </a:r>
          </a:p>
          <a:p>
            <a:pPr>
              <a:buClrTx/>
              <a:buSzTx/>
              <a:buFontTx/>
              <a:buChar char="•"/>
            </a:pPr>
            <a:r>
              <a:rPr lang="en-US" altLang="en-US" sz="1200" dirty="0">
                <a:ea typeface="ＭＳ Ｐゴシック" panose="020B0600070205080204" pitchFamily="34" charset="-128"/>
              </a:rPr>
              <a:t> generally used with H (POD) to produce ROC score for probability forecasts (see later on in the week)</a:t>
            </a:r>
          </a:p>
        </p:txBody>
      </p:sp>
      <p:graphicFrame>
        <p:nvGraphicFramePr>
          <p:cNvPr id="82950" name="Object 6">
            <a:extLst>
              <a:ext uri="{FF2B5EF4-FFF2-40B4-BE49-F238E27FC236}">
                <a16:creationId xmlns:a16="http://schemas.microsoft.com/office/drawing/2014/main" id="{0536A552-E41C-45C3-9B31-F4CC01A388E1}"/>
              </a:ext>
            </a:extLst>
          </p:cNvPr>
          <p:cNvGraphicFramePr>
            <a:graphicFrameLocks noChangeAspect="1"/>
          </p:cNvGraphicFramePr>
          <p:nvPr/>
        </p:nvGraphicFramePr>
        <p:xfrm>
          <a:off x="5829300" y="1485900"/>
          <a:ext cx="1257300" cy="567929"/>
        </p:xfrm>
        <a:graphic>
          <a:graphicData uri="http://schemas.openxmlformats.org/presentationml/2006/ole">
            <mc:AlternateContent xmlns:mc="http://schemas.openxmlformats.org/markup-compatibility/2006">
              <mc:Choice xmlns:v="urn:schemas-microsoft-com:vml" Requires="v">
                <p:oleObj spid="_x0000_s5122" name="Equation" r:id="rId5" imgW="927000" imgH="419040" progId="Equation.3">
                  <p:embed/>
                </p:oleObj>
              </mc:Choice>
              <mc:Fallback>
                <p:oleObj name="Equation" r:id="rId5" imgW="927000" imgH="419040" progId="Equation.3">
                  <p:embed/>
                  <p:pic>
                    <p:nvPicPr>
                      <p:cNvPr id="82950" name="Object 6">
                        <a:extLst>
                          <a:ext uri="{FF2B5EF4-FFF2-40B4-BE49-F238E27FC236}">
                            <a16:creationId xmlns:a16="http://schemas.microsoft.com/office/drawing/2014/main" id="{0536A552-E41C-45C3-9B31-F4CC01A388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9300" y="1485900"/>
                        <a:ext cx="1257300" cy="5679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1" name="Object 7">
            <a:extLst>
              <a:ext uri="{FF2B5EF4-FFF2-40B4-BE49-F238E27FC236}">
                <a16:creationId xmlns:a16="http://schemas.microsoft.com/office/drawing/2014/main" id="{A83F11FF-BD54-412A-8CDC-14D3E8B45E5B}"/>
              </a:ext>
            </a:extLst>
          </p:cNvPr>
          <p:cNvGraphicFramePr>
            <a:graphicFrameLocks noChangeAspect="1"/>
          </p:cNvGraphicFramePr>
          <p:nvPr/>
        </p:nvGraphicFramePr>
        <p:xfrm>
          <a:off x="2343150" y="3200401"/>
          <a:ext cx="1028700" cy="564356"/>
        </p:xfrm>
        <a:graphic>
          <a:graphicData uri="http://schemas.openxmlformats.org/presentationml/2006/ole">
            <mc:AlternateContent xmlns:mc="http://schemas.openxmlformats.org/markup-compatibility/2006">
              <mc:Choice xmlns:v="urn:schemas-microsoft-com:vml" Requires="v">
                <p:oleObj spid="_x0000_s5123" name="Equation" r:id="rId7" imgW="749160" imgH="419040" progId="Equation.3">
                  <p:embed/>
                </p:oleObj>
              </mc:Choice>
              <mc:Fallback>
                <p:oleObj name="Equation" r:id="rId7" imgW="749160" imgH="419040" progId="Equation.3">
                  <p:embed/>
                  <p:pic>
                    <p:nvPicPr>
                      <p:cNvPr id="82951" name="Object 7">
                        <a:extLst>
                          <a:ext uri="{FF2B5EF4-FFF2-40B4-BE49-F238E27FC236}">
                            <a16:creationId xmlns:a16="http://schemas.microsoft.com/office/drawing/2014/main" id="{A83F11FF-BD54-412A-8CDC-14D3E8B45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3150" y="3200401"/>
                        <a:ext cx="1028700" cy="564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952" name="Rectangle 8">
            <a:extLst>
              <a:ext uri="{FF2B5EF4-FFF2-40B4-BE49-F238E27FC236}">
                <a16:creationId xmlns:a16="http://schemas.microsoft.com/office/drawing/2014/main" id="{6BEDA314-F653-4C68-8F45-4E2492579524}"/>
              </a:ext>
            </a:extLst>
          </p:cNvPr>
          <p:cNvSpPr>
            <a:spLocks noChangeArrowheads="1"/>
          </p:cNvSpPr>
          <p:nvPr/>
        </p:nvSpPr>
        <p:spPr bwMode="auto">
          <a:xfrm>
            <a:off x="6572250" y="2800350"/>
            <a:ext cx="1111202" cy="415498"/>
          </a:xfrm>
          <a:prstGeom prst="rect">
            <a:avLst/>
          </a:prstGeom>
          <a:solidFill>
            <a:schemeClr val="folHlink"/>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ClrTx/>
              <a:buSzTx/>
              <a:buFontTx/>
              <a:buNone/>
            </a:pPr>
            <a:r>
              <a:rPr lang="en-US" altLang="en-US" sz="1050" b="1">
                <a:ea typeface="ＭＳ Ｐゴシック" panose="020B0600070205080204" pitchFamily="34" charset="-128"/>
              </a:rPr>
              <a:t>Range: 0 to 1</a:t>
            </a:r>
          </a:p>
          <a:p>
            <a:pPr>
              <a:buClrTx/>
              <a:buSzTx/>
              <a:buFontTx/>
              <a:buNone/>
            </a:pPr>
            <a:r>
              <a:rPr lang="en-US" altLang="en-US" sz="1050" b="1">
                <a:ea typeface="ＭＳ Ｐゴシック" panose="020B0600070205080204" pitchFamily="34" charset="-128"/>
              </a:rPr>
              <a:t>Perfect score = 1</a:t>
            </a:r>
          </a:p>
        </p:txBody>
      </p:sp>
      <p:sp>
        <p:nvSpPr>
          <p:cNvPr id="82953" name="Rectangle 9">
            <a:extLst>
              <a:ext uri="{FF2B5EF4-FFF2-40B4-BE49-F238E27FC236}">
                <a16:creationId xmlns:a16="http://schemas.microsoft.com/office/drawing/2014/main" id="{B83553AC-88E4-49EC-B83C-75FED4D45FDB}"/>
              </a:ext>
            </a:extLst>
          </p:cNvPr>
          <p:cNvSpPr>
            <a:spLocks noChangeArrowheads="1"/>
          </p:cNvSpPr>
          <p:nvPr/>
        </p:nvSpPr>
        <p:spPr bwMode="auto">
          <a:xfrm>
            <a:off x="4629150" y="3657600"/>
            <a:ext cx="1111202" cy="415498"/>
          </a:xfrm>
          <a:prstGeom prst="rect">
            <a:avLst/>
          </a:prstGeom>
          <a:solidFill>
            <a:schemeClr val="folHlink"/>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ClrTx/>
              <a:buSzTx/>
              <a:buFontTx/>
              <a:buNone/>
            </a:pPr>
            <a:r>
              <a:rPr lang="en-US" altLang="en-US" sz="1050" b="1">
                <a:ea typeface="ＭＳ Ｐゴシック" panose="020B0600070205080204" pitchFamily="34" charset="-128"/>
              </a:rPr>
              <a:t>Range: 0 to 1</a:t>
            </a:r>
          </a:p>
          <a:p>
            <a:pPr>
              <a:buClrTx/>
              <a:buSzTx/>
              <a:buFontTx/>
              <a:buNone/>
            </a:pPr>
            <a:r>
              <a:rPr lang="en-US" altLang="en-US" sz="1050" b="1">
                <a:ea typeface="ＭＳ Ｐゴシック" panose="020B0600070205080204" pitchFamily="34" charset="-128"/>
              </a:rPr>
              <a:t>Perfect score = 0</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D6F33F52-B652-4BF9-9B45-235759F0546A}"/>
              </a:ext>
            </a:extLst>
          </p:cNvPr>
          <p:cNvSpPr>
            <a:spLocks noGrp="1" noChangeArrowheads="1"/>
          </p:cNvSpPr>
          <p:nvPr>
            <p:ph type="title"/>
          </p:nvPr>
        </p:nvSpPr>
        <p:spPr>
          <a:xfrm>
            <a:off x="175800" y="411789"/>
            <a:ext cx="8640000" cy="576000"/>
          </a:xfrm>
        </p:spPr>
        <p:txBody>
          <a:bodyPr/>
          <a:lstStyle/>
          <a:p>
            <a:r>
              <a:rPr lang="en-US" altLang="en-US" sz="1800" dirty="0"/>
              <a:t>Basic measures/scores</a:t>
            </a:r>
            <a:endParaRPr lang="en-US" altLang="en-US" dirty="0"/>
          </a:p>
        </p:txBody>
      </p:sp>
      <p:pic>
        <p:nvPicPr>
          <p:cNvPr id="84995" name="Picture 3">
            <a:extLst>
              <a:ext uri="{FF2B5EF4-FFF2-40B4-BE49-F238E27FC236}">
                <a16:creationId xmlns:a16="http://schemas.microsoft.com/office/drawing/2014/main" id="{B21A7469-085B-461E-9D93-DA79578E3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4309"/>
          <a:stretch>
            <a:fillRect/>
          </a:stretch>
        </p:blipFill>
        <p:spPr bwMode="auto">
          <a:xfrm>
            <a:off x="1314450" y="1085850"/>
            <a:ext cx="3093244" cy="1314450"/>
          </a:xfrm>
          <a:prstGeom prst="rect">
            <a:avLst/>
          </a:prstGeom>
          <a:noFill/>
          <a:extLst>
            <a:ext uri="{909E8E84-426E-40DD-AFC4-6F175D3DCCD1}">
              <a14:hiddenFill xmlns:a14="http://schemas.microsoft.com/office/drawing/2010/main">
                <a:solidFill>
                  <a:srgbClr val="FFFFFF"/>
                </a:solidFill>
              </a14:hiddenFill>
            </a:ext>
          </a:extLst>
        </p:spPr>
      </p:pic>
      <p:sp>
        <p:nvSpPr>
          <p:cNvPr id="84996" name="Rectangle 4">
            <a:extLst>
              <a:ext uri="{FF2B5EF4-FFF2-40B4-BE49-F238E27FC236}">
                <a16:creationId xmlns:a16="http://schemas.microsoft.com/office/drawing/2014/main" id="{62F0C89E-E7AC-4E7A-A179-468109715350}"/>
              </a:ext>
            </a:extLst>
          </p:cNvPr>
          <p:cNvSpPr>
            <a:spLocks noChangeArrowheads="1"/>
          </p:cNvSpPr>
          <p:nvPr/>
        </p:nvSpPr>
        <p:spPr bwMode="auto">
          <a:xfrm>
            <a:off x="4400550" y="1028701"/>
            <a:ext cx="3600450" cy="1384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buClrTx/>
              <a:buSzTx/>
              <a:buFontTx/>
              <a:buNone/>
            </a:pPr>
            <a:r>
              <a:rPr lang="en-US" altLang="en-US" sz="1200" b="1">
                <a:ea typeface="ＭＳ Ｐゴシック" panose="020B0600070205080204" pitchFamily="34" charset="-128"/>
              </a:rPr>
              <a:t>Threat Score, Critical Success Index</a:t>
            </a: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Char char="•"/>
            </a:pPr>
            <a:r>
              <a:rPr lang="en-US" altLang="en-US" sz="1200">
                <a:ea typeface="ＭＳ Ｐゴシック" panose="020B0600070205080204" pitchFamily="34" charset="-128"/>
              </a:rPr>
              <a:t> takes into account: hits, misses and false alarms </a:t>
            </a:r>
          </a:p>
          <a:p>
            <a:pPr>
              <a:buClrTx/>
              <a:buSzTx/>
              <a:buFontTx/>
              <a:buChar char="•"/>
            </a:pPr>
            <a:r>
              <a:rPr lang="en-US" altLang="en-US" sz="1200">
                <a:ea typeface="ＭＳ Ｐゴシック" panose="020B0600070205080204" pitchFamily="34" charset="-128"/>
              </a:rPr>
              <a:t> correct negative forecast not considered</a:t>
            </a:r>
          </a:p>
          <a:p>
            <a:pPr>
              <a:buClrTx/>
              <a:buSzTx/>
              <a:buFontTx/>
              <a:buChar char="•"/>
            </a:pPr>
            <a:r>
              <a:rPr lang="en-US" altLang="en-US" sz="1200">
                <a:ea typeface="ＭＳ Ｐゴシック" panose="020B0600070205080204" pitchFamily="34" charset="-128"/>
              </a:rPr>
              <a:t> sensitive to climatological frequency of event</a:t>
            </a:r>
          </a:p>
        </p:txBody>
      </p:sp>
      <p:sp>
        <p:nvSpPr>
          <p:cNvPr id="84997" name="Rectangle 5">
            <a:extLst>
              <a:ext uri="{FF2B5EF4-FFF2-40B4-BE49-F238E27FC236}">
                <a16:creationId xmlns:a16="http://schemas.microsoft.com/office/drawing/2014/main" id="{BBF6A23C-53E6-42CA-B77E-D3A592E45638}"/>
              </a:ext>
            </a:extLst>
          </p:cNvPr>
          <p:cNvSpPr>
            <a:spLocks noChangeArrowheads="1"/>
          </p:cNvSpPr>
          <p:nvPr/>
        </p:nvSpPr>
        <p:spPr bwMode="auto">
          <a:xfrm>
            <a:off x="1143000" y="2914651"/>
            <a:ext cx="5372100" cy="1384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buClrTx/>
              <a:buSzTx/>
              <a:buFontTx/>
              <a:buNone/>
            </a:pPr>
            <a:r>
              <a:rPr lang="en-US" altLang="en-US" sz="1200" b="1">
                <a:ea typeface="ＭＳ Ｐゴシック" panose="020B0600070205080204" pitchFamily="34" charset="-128"/>
              </a:rPr>
              <a:t>Equitable Threat Score, Gilbert Skill Score (GSS)</a:t>
            </a: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Char char="•"/>
            </a:pPr>
            <a:r>
              <a:rPr lang="en-US" altLang="en-US" sz="1200">
                <a:ea typeface="ＭＳ Ｐゴシック" panose="020B0600070205080204" pitchFamily="34" charset="-128"/>
              </a:rPr>
              <a:t> it is the TS which includes the hits due to the random forecast</a:t>
            </a:r>
          </a:p>
        </p:txBody>
      </p:sp>
      <p:sp>
        <p:nvSpPr>
          <p:cNvPr id="84998" name="Rectangle 6">
            <a:extLst>
              <a:ext uri="{FF2B5EF4-FFF2-40B4-BE49-F238E27FC236}">
                <a16:creationId xmlns:a16="http://schemas.microsoft.com/office/drawing/2014/main" id="{24E46D4A-6D82-43C9-8976-E26193754C60}"/>
              </a:ext>
            </a:extLst>
          </p:cNvPr>
          <p:cNvSpPr>
            <a:spLocks noChangeArrowheads="1"/>
          </p:cNvSpPr>
          <p:nvPr/>
        </p:nvSpPr>
        <p:spPr bwMode="auto">
          <a:xfrm>
            <a:off x="6572250" y="2571750"/>
            <a:ext cx="1111202" cy="577081"/>
          </a:xfrm>
          <a:prstGeom prst="rect">
            <a:avLst/>
          </a:prstGeom>
          <a:solidFill>
            <a:schemeClr val="folHlink"/>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ClrTx/>
              <a:buSzTx/>
              <a:buFontTx/>
              <a:buNone/>
            </a:pPr>
            <a:r>
              <a:rPr lang="en-US" altLang="en-US" sz="1050" b="1">
                <a:ea typeface="ＭＳ Ｐゴシック" panose="020B0600070205080204" pitchFamily="34" charset="-128"/>
              </a:rPr>
              <a:t>Range: 0 to 1</a:t>
            </a:r>
          </a:p>
          <a:p>
            <a:pPr>
              <a:buClrTx/>
              <a:buSzTx/>
              <a:buFontTx/>
              <a:buNone/>
            </a:pPr>
            <a:r>
              <a:rPr lang="en-US" altLang="en-US" sz="1050" b="1">
                <a:ea typeface="ＭＳ Ｐゴシック" panose="020B0600070205080204" pitchFamily="34" charset="-128"/>
              </a:rPr>
              <a:t>Perfect score = 1</a:t>
            </a:r>
          </a:p>
          <a:p>
            <a:pPr>
              <a:buClrTx/>
              <a:buSzTx/>
              <a:buFontTx/>
              <a:buNone/>
            </a:pPr>
            <a:r>
              <a:rPr lang="en-US" altLang="en-US" sz="1050" b="1">
                <a:ea typeface="ＭＳ Ｐゴシック" panose="020B0600070205080204" pitchFamily="34" charset="-128"/>
              </a:rPr>
              <a:t>No skill level = 0</a:t>
            </a:r>
          </a:p>
        </p:txBody>
      </p:sp>
      <p:sp>
        <p:nvSpPr>
          <p:cNvPr id="84999" name="Rectangle 7">
            <a:extLst>
              <a:ext uri="{FF2B5EF4-FFF2-40B4-BE49-F238E27FC236}">
                <a16:creationId xmlns:a16="http://schemas.microsoft.com/office/drawing/2014/main" id="{AC8F6A50-0B6E-4332-9393-0730BC511C0B}"/>
              </a:ext>
            </a:extLst>
          </p:cNvPr>
          <p:cNvSpPr>
            <a:spLocks noChangeArrowheads="1"/>
          </p:cNvSpPr>
          <p:nvPr/>
        </p:nvSpPr>
        <p:spPr bwMode="auto">
          <a:xfrm>
            <a:off x="5600700" y="3886200"/>
            <a:ext cx="1111202" cy="577081"/>
          </a:xfrm>
          <a:prstGeom prst="rect">
            <a:avLst/>
          </a:prstGeom>
          <a:solidFill>
            <a:schemeClr val="folHlink"/>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ClrTx/>
              <a:buSzTx/>
              <a:buFontTx/>
              <a:buNone/>
            </a:pPr>
            <a:r>
              <a:rPr lang="en-US" altLang="en-US" sz="1050" b="1">
                <a:ea typeface="ＭＳ Ｐゴシック" panose="020B0600070205080204" pitchFamily="34" charset="-128"/>
              </a:rPr>
              <a:t>Range: -1/3 to 1</a:t>
            </a:r>
          </a:p>
          <a:p>
            <a:pPr>
              <a:buClrTx/>
              <a:buSzTx/>
              <a:buFontTx/>
              <a:buNone/>
            </a:pPr>
            <a:r>
              <a:rPr lang="en-US" altLang="en-US" sz="1050" b="1">
                <a:ea typeface="ＭＳ Ｐゴシック" panose="020B0600070205080204" pitchFamily="34" charset="-128"/>
              </a:rPr>
              <a:t>Perfect score = 1</a:t>
            </a:r>
          </a:p>
          <a:p>
            <a:pPr>
              <a:buClrTx/>
              <a:buSzTx/>
              <a:buFontTx/>
              <a:buNone/>
            </a:pPr>
            <a:r>
              <a:rPr lang="en-US" altLang="en-US" sz="1050" b="1">
                <a:ea typeface="ＭＳ Ｐゴシック" panose="020B0600070205080204" pitchFamily="34" charset="-128"/>
              </a:rPr>
              <a:t>No skill level = 0</a:t>
            </a:r>
          </a:p>
        </p:txBody>
      </p:sp>
      <p:graphicFrame>
        <p:nvGraphicFramePr>
          <p:cNvPr id="85000" name="Object 8">
            <a:extLst>
              <a:ext uri="{FF2B5EF4-FFF2-40B4-BE49-F238E27FC236}">
                <a16:creationId xmlns:a16="http://schemas.microsoft.com/office/drawing/2014/main" id="{8405E79A-1BD7-4BA5-A057-742578418355}"/>
              </a:ext>
            </a:extLst>
          </p:cNvPr>
          <p:cNvGraphicFramePr>
            <a:graphicFrameLocks noChangeAspect="1"/>
          </p:cNvGraphicFramePr>
          <p:nvPr/>
        </p:nvGraphicFramePr>
        <p:xfrm>
          <a:off x="5257800" y="1314450"/>
          <a:ext cx="1600200" cy="484585"/>
        </p:xfrm>
        <a:graphic>
          <a:graphicData uri="http://schemas.openxmlformats.org/presentationml/2006/ole">
            <mc:AlternateContent xmlns:mc="http://schemas.openxmlformats.org/markup-compatibility/2006">
              <mc:Choice xmlns:v="urn:schemas-microsoft-com:vml" Requires="v">
                <p:oleObj spid="_x0000_s6146" name="Equation" r:id="rId5" imgW="1384200" imgH="419040" progId="Equation.3">
                  <p:embed/>
                </p:oleObj>
              </mc:Choice>
              <mc:Fallback>
                <p:oleObj name="Equation" r:id="rId5" imgW="1384200" imgH="419040" progId="Equation.3">
                  <p:embed/>
                  <p:pic>
                    <p:nvPicPr>
                      <p:cNvPr id="85000" name="Object 8">
                        <a:extLst>
                          <a:ext uri="{FF2B5EF4-FFF2-40B4-BE49-F238E27FC236}">
                            <a16:creationId xmlns:a16="http://schemas.microsoft.com/office/drawing/2014/main" id="{8405E79A-1BD7-4BA5-A057-7425784183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1314450"/>
                        <a:ext cx="1600200" cy="484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1" name="Object 9">
            <a:extLst>
              <a:ext uri="{FF2B5EF4-FFF2-40B4-BE49-F238E27FC236}">
                <a16:creationId xmlns:a16="http://schemas.microsoft.com/office/drawing/2014/main" id="{5D8DD69B-04A7-4EDD-8BE6-2D03A6B2E4F5}"/>
              </a:ext>
            </a:extLst>
          </p:cNvPr>
          <p:cNvGraphicFramePr>
            <a:graphicFrameLocks noChangeAspect="1"/>
          </p:cNvGraphicFramePr>
          <p:nvPr/>
        </p:nvGraphicFramePr>
        <p:xfrm>
          <a:off x="1428750" y="3086100"/>
          <a:ext cx="1714500" cy="540544"/>
        </p:xfrm>
        <a:graphic>
          <a:graphicData uri="http://schemas.openxmlformats.org/presentationml/2006/ole">
            <mc:AlternateContent xmlns:mc="http://schemas.openxmlformats.org/markup-compatibility/2006">
              <mc:Choice xmlns:v="urn:schemas-microsoft-com:vml" Requires="v">
                <p:oleObj spid="_x0000_s6147" name="Equation" r:id="rId7" imgW="1371600" imgH="431640" progId="Equation.3">
                  <p:embed/>
                </p:oleObj>
              </mc:Choice>
              <mc:Fallback>
                <p:oleObj name="Equation" r:id="rId7" imgW="1371600" imgH="431640" progId="Equation.3">
                  <p:embed/>
                  <p:pic>
                    <p:nvPicPr>
                      <p:cNvPr id="85001" name="Object 9">
                        <a:extLst>
                          <a:ext uri="{FF2B5EF4-FFF2-40B4-BE49-F238E27FC236}">
                            <a16:creationId xmlns:a16="http://schemas.microsoft.com/office/drawing/2014/main" id="{5D8DD69B-04A7-4EDD-8BE6-2D03A6B2E4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8750" y="3086100"/>
                        <a:ext cx="1714500" cy="540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2" name="Object 10">
            <a:extLst>
              <a:ext uri="{FF2B5EF4-FFF2-40B4-BE49-F238E27FC236}">
                <a16:creationId xmlns:a16="http://schemas.microsoft.com/office/drawing/2014/main" id="{7F0BB878-863F-4268-B38C-9A4A1EF9DFC9}"/>
              </a:ext>
            </a:extLst>
          </p:cNvPr>
          <p:cNvGraphicFramePr>
            <a:graphicFrameLocks noChangeAspect="1"/>
          </p:cNvGraphicFramePr>
          <p:nvPr/>
        </p:nvGraphicFramePr>
        <p:xfrm>
          <a:off x="3257550" y="3468291"/>
          <a:ext cx="1543050" cy="532209"/>
        </p:xfrm>
        <a:graphic>
          <a:graphicData uri="http://schemas.openxmlformats.org/presentationml/2006/ole">
            <mc:AlternateContent xmlns:mc="http://schemas.openxmlformats.org/markup-compatibility/2006">
              <mc:Choice xmlns:v="urn:schemas-microsoft-com:vml" Requires="v">
                <p:oleObj spid="_x0000_s6148" name="Equation" r:id="rId9" imgW="1143000" imgH="393480" progId="Equation.3">
                  <p:embed/>
                </p:oleObj>
              </mc:Choice>
              <mc:Fallback>
                <p:oleObj name="Equation" r:id="rId9" imgW="1143000" imgH="393480" progId="Equation.3">
                  <p:embed/>
                  <p:pic>
                    <p:nvPicPr>
                      <p:cNvPr id="85002" name="Object 10">
                        <a:extLst>
                          <a:ext uri="{FF2B5EF4-FFF2-40B4-BE49-F238E27FC236}">
                            <a16:creationId xmlns:a16="http://schemas.microsoft.com/office/drawing/2014/main" id="{7F0BB878-863F-4268-B38C-9A4A1EF9DF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57550" y="3468291"/>
                        <a:ext cx="1543050" cy="532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392EB844-8314-41D4-A67A-9225589C69CC}"/>
              </a:ext>
            </a:extLst>
          </p:cNvPr>
          <p:cNvSpPr>
            <a:spLocks noGrp="1" noChangeArrowheads="1"/>
          </p:cNvSpPr>
          <p:nvPr>
            <p:ph type="title"/>
          </p:nvPr>
        </p:nvSpPr>
        <p:spPr>
          <a:xfrm>
            <a:off x="252000" y="406908"/>
            <a:ext cx="8640000" cy="576000"/>
          </a:xfrm>
        </p:spPr>
        <p:txBody>
          <a:bodyPr/>
          <a:lstStyle/>
          <a:p>
            <a:r>
              <a:rPr lang="en-US" altLang="en-US" sz="1800" dirty="0"/>
              <a:t>Basic measures/scores</a:t>
            </a:r>
            <a:endParaRPr lang="en-US" altLang="en-US" dirty="0"/>
          </a:p>
        </p:txBody>
      </p:sp>
      <p:pic>
        <p:nvPicPr>
          <p:cNvPr id="87043" name="Picture 3">
            <a:extLst>
              <a:ext uri="{FF2B5EF4-FFF2-40B4-BE49-F238E27FC236}">
                <a16:creationId xmlns:a16="http://schemas.microsoft.com/office/drawing/2014/main" id="{39DECFCC-888D-4A66-BC66-EC482602F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4309"/>
          <a:stretch>
            <a:fillRect/>
          </a:stretch>
        </p:blipFill>
        <p:spPr bwMode="auto">
          <a:xfrm>
            <a:off x="1314450" y="971550"/>
            <a:ext cx="3093244" cy="1314450"/>
          </a:xfrm>
          <a:prstGeom prst="rect">
            <a:avLst/>
          </a:prstGeom>
          <a:noFill/>
          <a:extLst>
            <a:ext uri="{909E8E84-426E-40DD-AFC4-6F175D3DCCD1}">
              <a14:hiddenFill xmlns:a14="http://schemas.microsoft.com/office/drawing/2010/main">
                <a:solidFill>
                  <a:srgbClr val="FFFFFF"/>
                </a:solidFill>
              </a14:hiddenFill>
            </a:ext>
          </a:extLst>
        </p:spPr>
      </p:pic>
      <p:sp>
        <p:nvSpPr>
          <p:cNvPr id="87044" name="Rectangle 4">
            <a:extLst>
              <a:ext uri="{FF2B5EF4-FFF2-40B4-BE49-F238E27FC236}">
                <a16:creationId xmlns:a16="http://schemas.microsoft.com/office/drawing/2014/main" id="{0D72C94C-E4C0-430E-9049-AE25E84C0894}"/>
              </a:ext>
            </a:extLst>
          </p:cNvPr>
          <p:cNvSpPr>
            <a:spLocks noChangeArrowheads="1"/>
          </p:cNvSpPr>
          <p:nvPr/>
        </p:nvSpPr>
        <p:spPr bwMode="auto">
          <a:xfrm>
            <a:off x="4400550" y="971550"/>
            <a:ext cx="3600450" cy="2123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buClrTx/>
              <a:buSzTx/>
              <a:buFontTx/>
              <a:buNone/>
            </a:pPr>
            <a:r>
              <a:rPr lang="en-US" altLang="en-US" sz="1200" b="1">
                <a:ea typeface="ＭＳ Ｐゴシック" panose="020B0600070205080204" pitchFamily="34" charset="-128"/>
              </a:rPr>
              <a:t>Hanssen &amp; Kuipper’s Skill Score, True Skill Statistic (TSS), Pierce’s Skill Score</a:t>
            </a:r>
          </a:p>
          <a:p>
            <a:pPr>
              <a:buClrTx/>
              <a:buSzTx/>
              <a:buFontTx/>
              <a:buNone/>
            </a:pP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 typeface="Times" panose="02020603050405020304" pitchFamily="18" charset="0"/>
              <a:buChar char="•"/>
            </a:pPr>
            <a:r>
              <a:rPr lang="en-US" altLang="en-US" sz="1200">
                <a:ea typeface="ＭＳ Ｐゴシック" panose="020B0600070205080204" pitchFamily="34" charset="-128"/>
              </a:rPr>
              <a:t> popular combination of H and F</a:t>
            </a:r>
          </a:p>
          <a:p>
            <a:pPr>
              <a:buClrTx/>
              <a:buSzTx/>
              <a:buFont typeface="Times" panose="02020603050405020304" pitchFamily="18" charset="0"/>
              <a:buChar char="•"/>
            </a:pPr>
            <a:r>
              <a:rPr lang="en-US" altLang="en-US" sz="1200">
                <a:ea typeface="ＭＳ Ｐゴシック" panose="020B0600070205080204" pitchFamily="34" charset="-128"/>
              </a:rPr>
              <a:t> Measures the ability to separate yes (H)and no (F) cases </a:t>
            </a:r>
          </a:p>
          <a:p>
            <a:pPr>
              <a:buClrTx/>
              <a:buSzTx/>
              <a:buFont typeface="Times" panose="02020603050405020304" pitchFamily="18" charset="0"/>
              <a:buChar char="•"/>
            </a:pPr>
            <a:r>
              <a:rPr lang="en-US" altLang="en-US" sz="1200">
                <a:ea typeface="ＭＳ Ｐゴシック" panose="020B0600070205080204" pitchFamily="34" charset="-128"/>
              </a:rPr>
              <a:t> For rare events d is very large -&gt; F small and KSS (TSS) close to POD (H) </a:t>
            </a:r>
          </a:p>
          <a:p>
            <a:pPr>
              <a:buClrTx/>
              <a:buSzTx/>
              <a:buFont typeface="Times" panose="02020603050405020304" pitchFamily="18" charset="0"/>
              <a:buChar char="•"/>
            </a:pPr>
            <a:r>
              <a:rPr lang="en-US" altLang="en-US" sz="1200">
                <a:ea typeface="ＭＳ Ｐゴシック" panose="020B0600070205080204" pitchFamily="34" charset="-128"/>
              </a:rPr>
              <a:t> Related to ROC (Relative Operating Characteristic) </a:t>
            </a:r>
          </a:p>
        </p:txBody>
      </p:sp>
      <p:sp>
        <p:nvSpPr>
          <p:cNvPr id="87045" name="Rectangle 5">
            <a:extLst>
              <a:ext uri="{FF2B5EF4-FFF2-40B4-BE49-F238E27FC236}">
                <a16:creationId xmlns:a16="http://schemas.microsoft.com/office/drawing/2014/main" id="{86DF9809-3493-450C-A9E3-6765236F4FA5}"/>
              </a:ext>
            </a:extLst>
          </p:cNvPr>
          <p:cNvSpPr>
            <a:spLocks noChangeArrowheads="1"/>
          </p:cNvSpPr>
          <p:nvPr/>
        </p:nvSpPr>
        <p:spPr bwMode="auto">
          <a:xfrm>
            <a:off x="1143000" y="3371850"/>
            <a:ext cx="5372100" cy="1200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buClrTx/>
              <a:buSzTx/>
              <a:buFontTx/>
              <a:buNone/>
            </a:pPr>
            <a:r>
              <a:rPr lang="en-US" altLang="en-US" sz="1200" b="1">
                <a:ea typeface="ＭＳ Ｐゴシック" panose="020B0600070205080204" pitchFamily="34" charset="-128"/>
              </a:rPr>
              <a:t>Heidke Skill Score</a:t>
            </a:r>
            <a:r>
              <a:rPr lang="en-US" altLang="en-US" sz="1200">
                <a:ea typeface="ＭＳ Ｐゴシック" panose="020B0600070205080204" pitchFamily="34" charset="-128"/>
              </a:rPr>
              <a:t> </a:t>
            </a:r>
          </a:p>
          <a:p>
            <a:pPr>
              <a:buClrTx/>
              <a:buSzTx/>
              <a:buFontTx/>
              <a:buNone/>
            </a:pP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None/>
            </a:pPr>
            <a:r>
              <a:rPr lang="en-US" altLang="en-US" sz="1200">
                <a:ea typeface="ＭＳ Ｐゴシック" panose="020B0600070205080204" pitchFamily="34" charset="-128"/>
              </a:rPr>
              <a:t> </a:t>
            </a:r>
          </a:p>
          <a:p>
            <a:pPr>
              <a:buClrTx/>
              <a:buSzTx/>
              <a:buFontTx/>
              <a:buChar char="•"/>
            </a:pPr>
            <a:r>
              <a:rPr lang="en-US" altLang="en-US" sz="1200">
                <a:ea typeface="ＭＳ Ｐゴシック" panose="020B0600070205080204" pitchFamily="34" charset="-128"/>
              </a:rPr>
              <a:t> Measures fractional improvements over random chance</a:t>
            </a:r>
          </a:p>
          <a:p>
            <a:pPr>
              <a:buClrTx/>
              <a:buSzTx/>
              <a:buFontTx/>
              <a:buChar char="•"/>
            </a:pPr>
            <a:r>
              <a:rPr lang="en-US" altLang="en-US" sz="1200">
                <a:ea typeface="ＭＳ Ｐゴシック" panose="020B0600070205080204" pitchFamily="34" charset="-128"/>
              </a:rPr>
              <a:t> Usually used to score multi-category events</a:t>
            </a:r>
          </a:p>
        </p:txBody>
      </p:sp>
      <p:sp>
        <p:nvSpPr>
          <p:cNvPr id="87046" name="Rectangle 6">
            <a:extLst>
              <a:ext uri="{FF2B5EF4-FFF2-40B4-BE49-F238E27FC236}">
                <a16:creationId xmlns:a16="http://schemas.microsoft.com/office/drawing/2014/main" id="{68C70F65-9BE7-4908-9726-98C404FC63D8}"/>
              </a:ext>
            </a:extLst>
          </p:cNvPr>
          <p:cNvSpPr>
            <a:spLocks noChangeArrowheads="1"/>
          </p:cNvSpPr>
          <p:nvPr/>
        </p:nvSpPr>
        <p:spPr bwMode="auto">
          <a:xfrm>
            <a:off x="6572250" y="3143250"/>
            <a:ext cx="1111202" cy="577081"/>
          </a:xfrm>
          <a:prstGeom prst="rect">
            <a:avLst/>
          </a:prstGeom>
          <a:solidFill>
            <a:schemeClr val="folHlink"/>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ClrTx/>
              <a:buSzTx/>
              <a:buFontTx/>
              <a:buNone/>
            </a:pPr>
            <a:r>
              <a:rPr lang="en-US" altLang="en-US" sz="1050" b="1">
                <a:ea typeface="ＭＳ Ｐゴシック" panose="020B0600070205080204" pitchFamily="34" charset="-128"/>
              </a:rPr>
              <a:t>Range: -1 to 1</a:t>
            </a:r>
          </a:p>
          <a:p>
            <a:pPr>
              <a:buClrTx/>
              <a:buSzTx/>
              <a:buFontTx/>
              <a:buNone/>
            </a:pPr>
            <a:r>
              <a:rPr lang="en-US" altLang="en-US" sz="1050" b="1">
                <a:ea typeface="ＭＳ Ｐゴシック" panose="020B0600070205080204" pitchFamily="34" charset="-128"/>
              </a:rPr>
              <a:t>Perfect score = 1</a:t>
            </a:r>
          </a:p>
          <a:p>
            <a:pPr>
              <a:buClrTx/>
              <a:buSzTx/>
              <a:buFontTx/>
              <a:buNone/>
            </a:pPr>
            <a:r>
              <a:rPr lang="en-US" altLang="en-US" sz="1050" b="1">
                <a:ea typeface="ＭＳ Ｐゴシック" panose="020B0600070205080204" pitchFamily="34" charset="-128"/>
              </a:rPr>
              <a:t>No skill level = 0</a:t>
            </a:r>
          </a:p>
        </p:txBody>
      </p:sp>
      <p:graphicFrame>
        <p:nvGraphicFramePr>
          <p:cNvPr id="87047" name="Object 7">
            <a:extLst>
              <a:ext uri="{FF2B5EF4-FFF2-40B4-BE49-F238E27FC236}">
                <a16:creationId xmlns:a16="http://schemas.microsoft.com/office/drawing/2014/main" id="{0754AD66-AF14-49E7-8A60-A2D1C1A3DEA2}"/>
              </a:ext>
            </a:extLst>
          </p:cNvPr>
          <p:cNvGraphicFramePr>
            <a:graphicFrameLocks noChangeAspect="1"/>
          </p:cNvGraphicFramePr>
          <p:nvPr/>
        </p:nvGraphicFramePr>
        <p:xfrm>
          <a:off x="4914900" y="1359694"/>
          <a:ext cx="2571750" cy="469106"/>
        </p:xfrm>
        <a:graphic>
          <a:graphicData uri="http://schemas.openxmlformats.org/presentationml/2006/ole">
            <mc:AlternateContent xmlns:mc="http://schemas.openxmlformats.org/markup-compatibility/2006">
              <mc:Choice xmlns:v="urn:schemas-microsoft-com:vml" Requires="v">
                <p:oleObj spid="_x0000_s7170" name="Equation" r:id="rId5" imgW="2298600" imgH="419040" progId="Equation.3">
                  <p:embed/>
                </p:oleObj>
              </mc:Choice>
              <mc:Fallback>
                <p:oleObj name="Equation" r:id="rId5" imgW="2298600" imgH="419040" progId="Equation.3">
                  <p:embed/>
                  <p:pic>
                    <p:nvPicPr>
                      <p:cNvPr id="87047" name="Object 7">
                        <a:extLst>
                          <a:ext uri="{FF2B5EF4-FFF2-40B4-BE49-F238E27FC236}">
                            <a16:creationId xmlns:a16="http://schemas.microsoft.com/office/drawing/2014/main" id="{0754AD66-AF14-49E7-8A60-A2D1C1A3DE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4900" y="1359694"/>
                        <a:ext cx="2571750" cy="469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7048" name="Group 8">
            <a:extLst>
              <a:ext uri="{FF2B5EF4-FFF2-40B4-BE49-F238E27FC236}">
                <a16:creationId xmlns:a16="http://schemas.microsoft.com/office/drawing/2014/main" id="{AAEA17F6-82C7-4715-8EEF-749228518862}"/>
              </a:ext>
            </a:extLst>
          </p:cNvPr>
          <p:cNvGrpSpPr>
            <a:grpSpLocks/>
          </p:cNvGrpSpPr>
          <p:nvPr/>
        </p:nvGrpSpPr>
        <p:grpSpPr bwMode="auto">
          <a:xfrm>
            <a:off x="5257800" y="4138613"/>
            <a:ext cx="1428750" cy="577454"/>
            <a:chOff x="2976" y="3322"/>
            <a:chExt cx="1200" cy="485"/>
          </a:xfrm>
        </p:grpSpPr>
        <p:sp>
          <p:nvSpPr>
            <p:cNvPr id="87049" name="Rectangle 9">
              <a:extLst>
                <a:ext uri="{FF2B5EF4-FFF2-40B4-BE49-F238E27FC236}">
                  <a16:creationId xmlns:a16="http://schemas.microsoft.com/office/drawing/2014/main" id="{2D98C6AE-5CCC-4E25-ADBC-ACA052D434D4}"/>
                </a:ext>
              </a:extLst>
            </p:cNvPr>
            <p:cNvSpPr>
              <a:spLocks noChangeArrowheads="1"/>
            </p:cNvSpPr>
            <p:nvPr/>
          </p:nvSpPr>
          <p:spPr bwMode="auto">
            <a:xfrm>
              <a:off x="2976" y="3322"/>
              <a:ext cx="1200" cy="485"/>
            </a:xfrm>
            <a:prstGeom prst="rect">
              <a:avLst/>
            </a:prstGeom>
            <a:solidFill>
              <a:schemeClr val="folHlink"/>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pPr>
                <a:buClrTx/>
                <a:buSzTx/>
                <a:buFontTx/>
                <a:buNone/>
              </a:pPr>
              <a:r>
                <a:rPr lang="en-US" altLang="en-US" sz="1050" b="1">
                  <a:ea typeface="ＭＳ Ｐゴシック" panose="020B0600070205080204" pitchFamily="34" charset="-128"/>
                </a:rPr>
                <a:t>Range: -       to 1</a:t>
              </a:r>
            </a:p>
            <a:p>
              <a:pPr>
                <a:buClrTx/>
                <a:buSzTx/>
                <a:buFontTx/>
                <a:buNone/>
              </a:pPr>
              <a:r>
                <a:rPr lang="en-US" altLang="en-US" sz="1050" b="1">
                  <a:ea typeface="ＭＳ Ｐゴシック" panose="020B0600070205080204" pitchFamily="34" charset="-128"/>
                </a:rPr>
                <a:t>Perfect score = 1</a:t>
              </a:r>
            </a:p>
            <a:p>
              <a:pPr>
                <a:buClrTx/>
                <a:buSzTx/>
                <a:buFontTx/>
                <a:buNone/>
              </a:pPr>
              <a:r>
                <a:rPr lang="en-US" altLang="en-US" sz="1050" b="1">
                  <a:ea typeface="ＭＳ Ｐゴシック" panose="020B0600070205080204" pitchFamily="34" charset="-128"/>
                </a:rPr>
                <a:t>No skill level = 0</a:t>
              </a:r>
            </a:p>
          </p:txBody>
        </p:sp>
        <p:graphicFrame>
          <p:nvGraphicFramePr>
            <p:cNvPr id="87050" name="Object 10">
              <a:extLst>
                <a:ext uri="{FF2B5EF4-FFF2-40B4-BE49-F238E27FC236}">
                  <a16:creationId xmlns:a16="http://schemas.microsoft.com/office/drawing/2014/main" id="{0B70EA57-50F2-4540-AAD9-6BD3A9F5E337}"/>
                </a:ext>
              </a:extLst>
            </p:cNvPr>
            <p:cNvGraphicFramePr>
              <a:graphicFrameLocks noChangeAspect="1"/>
            </p:cNvGraphicFramePr>
            <p:nvPr/>
          </p:nvGraphicFramePr>
          <p:xfrm>
            <a:off x="3504" y="3344"/>
            <a:ext cx="192" cy="160"/>
          </p:xfrm>
          <a:graphic>
            <a:graphicData uri="http://schemas.openxmlformats.org/presentationml/2006/ole">
              <mc:AlternateContent xmlns:mc="http://schemas.openxmlformats.org/markup-compatibility/2006">
                <mc:Choice xmlns:v="urn:schemas-microsoft-com:vml" Requires="v">
                  <p:oleObj spid="_x0000_s7171" name="Equation" r:id="rId7" imgW="152280" imgH="126720" progId="Equation.3">
                    <p:embed/>
                  </p:oleObj>
                </mc:Choice>
                <mc:Fallback>
                  <p:oleObj name="Equation" r:id="rId7" imgW="152280" imgH="126720" progId="Equation.3">
                    <p:embed/>
                    <p:pic>
                      <p:nvPicPr>
                        <p:cNvPr id="87050" name="Object 10">
                          <a:extLst>
                            <a:ext uri="{FF2B5EF4-FFF2-40B4-BE49-F238E27FC236}">
                              <a16:creationId xmlns:a16="http://schemas.microsoft.com/office/drawing/2014/main" id="{0B70EA57-50F2-4540-AAD9-6BD3A9F5E3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4" y="3344"/>
                          <a:ext cx="192"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87051" name="Object 11">
            <a:extLst>
              <a:ext uri="{FF2B5EF4-FFF2-40B4-BE49-F238E27FC236}">
                <a16:creationId xmlns:a16="http://schemas.microsoft.com/office/drawing/2014/main" id="{AAE55662-2A95-4330-B422-C7DED93041B4}"/>
              </a:ext>
            </a:extLst>
          </p:cNvPr>
          <p:cNvGraphicFramePr>
            <a:graphicFrameLocks noChangeAspect="1"/>
          </p:cNvGraphicFramePr>
          <p:nvPr/>
        </p:nvGraphicFramePr>
        <p:xfrm>
          <a:off x="1771650" y="3642122"/>
          <a:ext cx="2514600" cy="456009"/>
        </p:xfrm>
        <a:graphic>
          <a:graphicData uri="http://schemas.openxmlformats.org/presentationml/2006/ole">
            <mc:AlternateContent xmlns:mc="http://schemas.openxmlformats.org/markup-compatibility/2006">
              <mc:Choice xmlns:v="urn:schemas-microsoft-com:vml" Requires="v">
                <p:oleObj spid="_x0000_s7172" name="Equation" r:id="rId9" imgW="2311200" imgH="419040" progId="Equation.3">
                  <p:embed/>
                </p:oleObj>
              </mc:Choice>
              <mc:Fallback>
                <p:oleObj name="Equation" r:id="rId9" imgW="2311200" imgH="419040" progId="Equation.3">
                  <p:embed/>
                  <p:pic>
                    <p:nvPicPr>
                      <p:cNvPr id="87051" name="Object 11">
                        <a:extLst>
                          <a:ext uri="{FF2B5EF4-FFF2-40B4-BE49-F238E27FC236}">
                            <a16:creationId xmlns:a16="http://schemas.microsoft.com/office/drawing/2014/main" id="{AAE55662-2A95-4330-B422-C7DED93041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650" y="3642122"/>
                        <a:ext cx="2514600" cy="4560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2000" y="698400"/>
            <a:ext cx="3790954" cy="605440"/>
          </a:xfrm>
        </p:spPr>
        <p:txBody>
          <a:bodyPr/>
          <a:lstStyle/>
          <a:p>
            <a:r>
              <a:rPr lang="en-GB" dirty="0"/>
              <a:t>Dichotomization</a:t>
            </a:r>
          </a:p>
        </p:txBody>
      </p:sp>
      <p:sp>
        <p:nvSpPr>
          <p:cNvPr id="4" name="Text Placeholder 3"/>
          <p:cNvSpPr>
            <a:spLocks noGrp="1"/>
          </p:cNvSpPr>
          <p:nvPr>
            <p:ph type="subTitle" idx="1"/>
          </p:nvPr>
        </p:nvSpPr>
        <p:spPr>
          <a:xfrm>
            <a:off x="428349" y="1342822"/>
            <a:ext cx="1553316" cy="401069"/>
          </a:xfrm>
        </p:spPr>
        <p:txBody>
          <a:bodyPr>
            <a:normAutofit/>
          </a:bodyPr>
          <a:lstStyle/>
          <a:p>
            <a:r>
              <a:rPr lang="en-GB" b="1" dirty="0"/>
              <a:t>Advantages</a:t>
            </a:r>
          </a:p>
        </p:txBody>
      </p:sp>
      <p:sp>
        <p:nvSpPr>
          <p:cNvPr id="6" name="Text Placeholder 5"/>
          <p:cNvSpPr>
            <a:spLocks noGrp="1"/>
          </p:cNvSpPr>
          <p:nvPr>
            <p:ph type="body" sz="quarter" idx="4294967295"/>
          </p:nvPr>
        </p:nvSpPr>
        <p:spPr>
          <a:xfrm>
            <a:off x="4676530" y="1302850"/>
            <a:ext cx="3030537" cy="481012"/>
          </a:xfrm>
        </p:spPr>
        <p:txBody>
          <a:bodyPr>
            <a:normAutofit/>
          </a:bodyPr>
          <a:lstStyle/>
          <a:p>
            <a:pPr marL="0" indent="0">
              <a:buNone/>
            </a:pPr>
            <a:r>
              <a:rPr lang="en-GB" b="1" dirty="0"/>
              <a:t>Disadvantages</a:t>
            </a:r>
          </a:p>
        </p:txBody>
      </p:sp>
      <p:sp>
        <p:nvSpPr>
          <p:cNvPr id="7" name="Content Placeholder 6"/>
          <p:cNvSpPr>
            <a:spLocks noGrp="1"/>
          </p:cNvSpPr>
          <p:nvPr>
            <p:ph sz="quarter" idx="4294967295"/>
          </p:nvPr>
        </p:nvSpPr>
        <p:spPr>
          <a:xfrm>
            <a:off x="4759416" y="1782025"/>
            <a:ext cx="3790954" cy="1720850"/>
          </a:xfrm>
        </p:spPr>
        <p:txBody>
          <a:bodyPr/>
          <a:lstStyle/>
          <a:p>
            <a:r>
              <a:rPr lang="en-GB" dirty="0"/>
              <a:t>Lose information</a:t>
            </a:r>
          </a:p>
          <a:p>
            <a:r>
              <a:rPr lang="en-GB" dirty="0"/>
              <a:t>Threshold(s) must be chosen </a:t>
            </a:r>
          </a:p>
          <a:p>
            <a:pPr lvl="1"/>
            <a:r>
              <a:rPr lang="en-GB" dirty="0"/>
              <a:t>Can be hard, may be arbitrary</a:t>
            </a:r>
          </a:p>
        </p:txBody>
      </p:sp>
      <p:sp>
        <p:nvSpPr>
          <p:cNvPr id="5" name="Content Placeholder 4"/>
          <p:cNvSpPr>
            <a:spLocks noGrp="1"/>
          </p:cNvSpPr>
          <p:nvPr>
            <p:ph sz="half" idx="4294967295"/>
          </p:nvPr>
        </p:nvSpPr>
        <p:spPr>
          <a:xfrm>
            <a:off x="479281" y="1782025"/>
            <a:ext cx="3790954" cy="1666875"/>
          </a:xfrm>
        </p:spPr>
        <p:txBody>
          <a:bodyPr/>
          <a:lstStyle/>
          <a:p>
            <a:r>
              <a:rPr lang="en-GB" dirty="0"/>
              <a:t>Easier to explain and present</a:t>
            </a:r>
          </a:p>
          <a:p>
            <a:r>
              <a:rPr lang="en-GB" dirty="0"/>
              <a:t>User-meaningful thresholds </a:t>
            </a:r>
          </a:p>
          <a:p>
            <a:pPr lvl="1"/>
            <a:r>
              <a:rPr lang="en-GB" dirty="0"/>
              <a:t>e.g. aviation, wind power</a:t>
            </a:r>
          </a:p>
        </p:txBody>
      </p:sp>
      <p:sp>
        <p:nvSpPr>
          <p:cNvPr id="8" name="Content Placeholder 4"/>
          <p:cNvSpPr txBox="1">
            <a:spLocks/>
          </p:cNvSpPr>
          <p:nvPr/>
        </p:nvSpPr>
        <p:spPr>
          <a:xfrm>
            <a:off x="479436" y="3502875"/>
            <a:ext cx="3130395" cy="695214"/>
          </a:xfrm>
          <a:prstGeom prst="rect">
            <a:avLst/>
          </a:prstGeom>
        </p:spPr>
        <p:txBody>
          <a:bodyPr vert="horz" lIns="68580" tIns="34290" rIns="68580" bIns="34290" rtlCol="0">
            <a:normAutofit/>
          </a:bodyPr>
          <a:lstStyle/>
          <a:p>
            <a:pPr marL="257175" indent="-257175" defTabSz="685800">
              <a:spcBef>
                <a:spcPct val="20000"/>
              </a:spcBef>
              <a:buFont typeface="Arial" pitchFamily="34" charset="0"/>
              <a:buChar char="•"/>
              <a:defRPr/>
            </a:pPr>
            <a:r>
              <a:rPr lang="en-GB" dirty="0"/>
              <a:t>Simpler to analyze?</a:t>
            </a:r>
            <a:r>
              <a:rPr lang="en-GB" sz="3000" dirty="0"/>
              <a:t> </a:t>
            </a:r>
            <a:endParaRPr lang="en-GB" sz="3300" dirty="0"/>
          </a:p>
        </p:txBody>
      </p:sp>
      <p:sp>
        <p:nvSpPr>
          <p:cNvPr id="10" name="Content Placeholder 6"/>
          <p:cNvSpPr txBox="1">
            <a:spLocks/>
          </p:cNvSpPr>
          <p:nvPr/>
        </p:nvSpPr>
        <p:spPr>
          <a:xfrm>
            <a:off x="4758381" y="3484415"/>
            <a:ext cx="3131585" cy="810090"/>
          </a:xfrm>
          <a:prstGeom prst="rect">
            <a:avLst/>
          </a:prstGeom>
        </p:spPr>
        <p:txBody>
          <a:bodyPr vert="horz" lIns="68580" tIns="34290" rIns="68580" bIns="34290" rtlCol="0">
            <a:normAutofit/>
          </a:bodyPr>
          <a:lstStyle/>
          <a:p>
            <a:pPr marL="257175" indent="-257175" defTabSz="685800">
              <a:spcBef>
                <a:spcPct val="20000"/>
              </a:spcBef>
              <a:buFont typeface="Arial" pitchFamily="34" charset="0"/>
              <a:buChar char="•"/>
              <a:defRPr/>
            </a:pPr>
            <a:r>
              <a:rPr lang="en-GB" i="1" dirty="0"/>
              <a:t>I’m afraid not!</a:t>
            </a:r>
            <a:r>
              <a:rPr lang="en-GB" sz="3000" dirty="0">
                <a:solidFill>
                  <a:srgbClr val="000000"/>
                </a:solidFill>
              </a:rPr>
              <a:t> </a:t>
            </a:r>
            <a:endParaRPr lang="en-GB" i="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10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10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10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fade">
                                      <p:cBhvr>
                                        <p:cTn id="32" dur="1000"/>
                                        <p:tgtEl>
                                          <p:spTgt spid="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animEffect transition="in" filter="fade">
                                      <p:cBhvr>
                                        <p:cTn id="37" dur="1000"/>
                                        <p:tgtEl>
                                          <p:spTgt spid="7">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2" end="2"/>
                                            </p:txEl>
                                          </p:spTgt>
                                        </p:tgtEl>
                                        <p:attrNameLst>
                                          <p:attrName>style.visibility</p:attrName>
                                        </p:attrNameLst>
                                      </p:cBhvr>
                                      <p:to>
                                        <p:strVal val="visible"/>
                                      </p:to>
                                    </p:set>
                                    <p:animEffect transition="in" filter="fade">
                                      <p:cBhvr>
                                        <p:cTn id="42" dur="1000"/>
                                        <p:tgtEl>
                                          <p:spTgt spid="7">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0" end="0"/>
                                            </p:txEl>
                                          </p:spTgt>
                                        </p:tgtEl>
                                        <p:attrNameLst>
                                          <p:attrName>style.visibility</p:attrName>
                                        </p:attrNameLst>
                                      </p:cBhvr>
                                      <p:to>
                                        <p:strVal val="visible"/>
                                      </p:to>
                                    </p:set>
                                    <p:animEffect transition="in" filter="fade">
                                      <p:cBhvr>
                                        <p:cTn id="47" dur="1000"/>
                                        <p:tgtEl>
                                          <p:spTgt spid="8">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xEl>
                                              <p:pRg st="0" end="0"/>
                                            </p:txEl>
                                          </p:spTgt>
                                        </p:tgtEl>
                                        <p:attrNameLst>
                                          <p:attrName>style.visibility</p:attrName>
                                        </p:attrNameLst>
                                      </p:cBhvr>
                                      <p:to>
                                        <p:strVal val="visible"/>
                                      </p:to>
                                    </p:set>
                                    <p:animEffect transition="in" filter="fade">
                                      <p:cBhvr>
                                        <p:cTn id="52"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7" grpId="0" uiExpand="1" build="p"/>
      <p:bldP spid="5" grpId="0" uiExpand="1" build="p"/>
      <p:bldP spid="8" grpId="0" build="p"/>
      <p:bldP spid="1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4DF1002C-9EFA-4AA5-901E-0E3DCBAEF17A}"/>
              </a:ext>
            </a:extLst>
          </p:cNvPr>
          <p:cNvSpPr>
            <a:spLocks noGrp="1" noChangeArrowheads="1"/>
          </p:cNvSpPr>
          <p:nvPr>
            <p:ph type="title"/>
          </p:nvPr>
        </p:nvSpPr>
        <p:spPr>
          <a:xfrm>
            <a:off x="191040" y="352348"/>
            <a:ext cx="8640000" cy="576000"/>
          </a:xfrm>
        </p:spPr>
        <p:txBody>
          <a:bodyPr/>
          <a:lstStyle/>
          <a:p>
            <a:r>
              <a:rPr lang="en-US" altLang="en-US" sz="1800" dirty="0"/>
              <a:t>Basic measures/scores</a:t>
            </a:r>
          </a:p>
        </p:txBody>
      </p:sp>
      <p:pic>
        <p:nvPicPr>
          <p:cNvPr id="89091" name="Picture 3">
            <a:extLst>
              <a:ext uri="{FF2B5EF4-FFF2-40B4-BE49-F238E27FC236}">
                <a16:creationId xmlns:a16="http://schemas.microsoft.com/office/drawing/2014/main" id="{4A9A1AF7-C64B-4570-94FC-1FD3386999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4309"/>
          <a:stretch>
            <a:fillRect/>
          </a:stretch>
        </p:blipFill>
        <p:spPr bwMode="auto">
          <a:xfrm>
            <a:off x="1314450" y="1028700"/>
            <a:ext cx="3093244" cy="1314450"/>
          </a:xfrm>
          <a:prstGeom prst="rect">
            <a:avLst/>
          </a:prstGeom>
          <a:noFill/>
          <a:extLst>
            <a:ext uri="{909E8E84-426E-40DD-AFC4-6F175D3DCCD1}">
              <a14:hiddenFill xmlns:a14="http://schemas.microsoft.com/office/drawing/2010/main">
                <a:solidFill>
                  <a:srgbClr val="FFFFFF"/>
                </a:solidFill>
              </a14:hiddenFill>
            </a:ext>
          </a:extLst>
        </p:spPr>
      </p:pic>
      <p:sp>
        <p:nvSpPr>
          <p:cNvPr id="89092" name="Rectangle 4">
            <a:extLst>
              <a:ext uri="{FF2B5EF4-FFF2-40B4-BE49-F238E27FC236}">
                <a16:creationId xmlns:a16="http://schemas.microsoft.com/office/drawing/2014/main" id="{D98B9D2F-39C8-45ED-A39B-8FECBBEFF5FC}"/>
              </a:ext>
            </a:extLst>
          </p:cNvPr>
          <p:cNvSpPr>
            <a:spLocks noChangeArrowheads="1"/>
          </p:cNvSpPr>
          <p:nvPr/>
        </p:nvSpPr>
        <p:spPr bwMode="auto">
          <a:xfrm>
            <a:off x="4914900" y="971550"/>
            <a:ext cx="3086100" cy="2123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buClrTx/>
              <a:buSzTx/>
              <a:buFontTx/>
              <a:buNone/>
            </a:pPr>
            <a:r>
              <a:rPr lang="en-US" altLang="en-US" sz="1200" b="1">
                <a:ea typeface="ＭＳ Ｐゴシック" panose="020B0600070205080204" pitchFamily="34" charset="-128"/>
              </a:rPr>
              <a:t>Odds Ratio</a:t>
            </a: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Char char="•"/>
            </a:pPr>
            <a:r>
              <a:rPr lang="en-US" altLang="en-US" sz="1200">
                <a:ea typeface="ＭＳ Ｐゴシック" panose="020B0600070205080204" pitchFamily="34" charset="-128"/>
              </a:rPr>
              <a:t> measures the forecast probability(odds) to score a hit (H) compared to giving a false alarm (F)</a:t>
            </a:r>
          </a:p>
          <a:p>
            <a:pPr>
              <a:buClrTx/>
              <a:buSzTx/>
              <a:buFontTx/>
              <a:buChar char="•"/>
            </a:pPr>
            <a:endParaRPr lang="en-US" altLang="en-US" sz="1200">
              <a:ea typeface="ＭＳ Ｐゴシック" panose="020B0600070205080204" pitchFamily="34" charset="-128"/>
            </a:endParaRPr>
          </a:p>
          <a:p>
            <a:pPr>
              <a:buClrTx/>
              <a:buSzTx/>
              <a:buFontTx/>
              <a:buChar char="•"/>
            </a:pPr>
            <a:endParaRPr lang="en-US" altLang="en-US" sz="1200">
              <a:ea typeface="ＭＳ Ｐゴシック" panose="020B0600070205080204" pitchFamily="34" charset="-128"/>
            </a:endParaRPr>
          </a:p>
          <a:p>
            <a:pPr>
              <a:buClrTx/>
              <a:buSzTx/>
              <a:buFontTx/>
              <a:buChar char="•"/>
            </a:pPr>
            <a:r>
              <a:rPr lang="en-US" altLang="en-US" sz="1200">
                <a:ea typeface="ＭＳ Ｐゴシック" panose="020B0600070205080204" pitchFamily="34" charset="-128"/>
              </a:rPr>
              <a:t> independent of biases</a:t>
            </a:r>
          </a:p>
          <a:p>
            <a:pPr>
              <a:buClrTx/>
              <a:buSzTx/>
              <a:buFontTx/>
              <a:buChar char="•"/>
            </a:pPr>
            <a:r>
              <a:rPr lang="en-US" altLang="en-US" sz="1200">
                <a:ea typeface="ＭＳ Ｐゴシック" panose="020B0600070205080204" pitchFamily="34" charset="-128"/>
              </a:rPr>
              <a:t> unbound</a:t>
            </a:r>
          </a:p>
        </p:txBody>
      </p:sp>
      <p:sp>
        <p:nvSpPr>
          <p:cNvPr id="89093" name="Rectangle 5">
            <a:extLst>
              <a:ext uri="{FF2B5EF4-FFF2-40B4-BE49-F238E27FC236}">
                <a16:creationId xmlns:a16="http://schemas.microsoft.com/office/drawing/2014/main" id="{8F43DB77-1947-4983-B457-1F391D89BB86}"/>
              </a:ext>
            </a:extLst>
          </p:cNvPr>
          <p:cNvSpPr>
            <a:spLocks noChangeArrowheads="1"/>
          </p:cNvSpPr>
          <p:nvPr/>
        </p:nvSpPr>
        <p:spPr bwMode="auto">
          <a:xfrm>
            <a:off x="1143000" y="2971801"/>
            <a:ext cx="5372100" cy="1384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buClrTx/>
              <a:buSzTx/>
              <a:buFontTx/>
              <a:buNone/>
            </a:pPr>
            <a:r>
              <a:rPr lang="en-US" altLang="en-US" sz="1200" b="1">
                <a:ea typeface="ＭＳ Ｐゴシック" panose="020B0600070205080204" pitchFamily="34" charset="-128"/>
              </a:rPr>
              <a:t>Odds Ratio Skill Score</a:t>
            </a:r>
          </a:p>
          <a:p>
            <a:pPr>
              <a:buClrTx/>
              <a:buSzTx/>
              <a:buFontTx/>
              <a:buNone/>
            </a:pP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None/>
            </a:pPr>
            <a:endParaRPr lang="en-US" altLang="en-US" sz="1200">
              <a:ea typeface="ＭＳ Ｐゴシック" panose="020B0600070205080204" pitchFamily="34" charset="-128"/>
            </a:endParaRPr>
          </a:p>
          <a:p>
            <a:pPr>
              <a:buClrTx/>
              <a:buSzTx/>
              <a:buFontTx/>
              <a:buChar char="•"/>
            </a:pPr>
            <a:r>
              <a:rPr lang="en-US" altLang="en-US" sz="1200">
                <a:ea typeface="ＭＳ Ｐゴシック" panose="020B0600070205080204" pitchFamily="34" charset="-128"/>
              </a:rPr>
              <a:t> produces typically very high absolute skill values (because of its definition)</a:t>
            </a:r>
          </a:p>
          <a:p>
            <a:pPr>
              <a:buClrTx/>
              <a:buSzTx/>
              <a:buFontTx/>
              <a:buChar char="•"/>
            </a:pPr>
            <a:r>
              <a:rPr lang="en-US" altLang="en-US" sz="1200">
                <a:ea typeface="ＭＳ Ｐゴシック" panose="020B0600070205080204" pitchFamily="34" charset="-128"/>
              </a:rPr>
              <a:t> Not widely used in meteorology</a:t>
            </a:r>
          </a:p>
        </p:txBody>
      </p:sp>
      <p:sp>
        <p:nvSpPr>
          <p:cNvPr id="89094" name="Rectangle 6">
            <a:extLst>
              <a:ext uri="{FF2B5EF4-FFF2-40B4-BE49-F238E27FC236}">
                <a16:creationId xmlns:a16="http://schemas.microsoft.com/office/drawing/2014/main" id="{8A75B653-36ED-4EBB-81AA-F90EDBC85D4C}"/>
              </a:ext>
            </a:extLst>
          </p:cNvPr>
          <p:cNvSpPr>
            <a:spLocks noChangeArrowheads="1"/>
          </p:cNvSpPr>
          <p:nvPr/>
        </p:nvSpPr>
        <p:spPr bwMode="auto">
          <a:xfrm>
            <a:off x="4629150" y="4171950"/>
            <a:ext cx="1111202" cy="415498"/>
          </a:xfrm>
          <a:prstGeom prst="rect">
            <a:avLst/>
          </a:prstGeom>
          <a:solidFill>
            <a:schemeClr val="folHlink"/>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buClrTx/>
              <a:buSzTx/>
              <a:buFontTx/>
              <a:buNone/>
            </a:pPr>
            <a:r>
              <a:rPr lang="en-US" altLang="en-US" sz="1050" b="1">
                <a:ea typeface="ＭＳ Ｐゴシック" panose="020B0600070205080204" pitchFamily="34" charset="-128"/>
              </a:rPr>
              <a:t>Range: -1 to 1</a:t>
            </a:r>
          </a:p>
          <a:p>
            <a:pPr>
              <a:buClrTx/>
              <a:buSzTx/>
              <a:buFontTx/>
              <a:buNone/>
            </a:pPr>
            <a:r>
              <a:rPr lang="en-US" altLang="en-US" sz="1050" b="1">
                <a:ea typeface="ＭＳ Ｐゴシック" panose="020B0600070205080204" pitchFamily="34" charset="-128"/>
              </a:rPr>
              <a:t>Perfect score = 1</a:t>
            </a:r>
          </a:p>
        </p:txBody>
      </p:sp>
      <p:graphicFrame>
        <p:nvGraphicFramePr>
          <p:cNvPr id="89095" name="Object 7">
            <a:extLst>
              <a:ext uri="{FF2B5EF4-FFF2-40B4-BE49-F238E27FC236}">
                <a16:creationId xmlns:a16="http://schemas.microsoft.com/office/drawing/2014/main" id="{AA77392A-CEE6-4896-AC23-DA7E92923059}"/>
              </a:ext>
            </a:extLst>
          </p:cNvPr>
          <p:cNvGraphicFramePr>
            <a:graphicFrameLocks noChangeAspect="1"/>
          </p:cNvGraphicFramePr>
          <p:nvPr/>
        </p:nvGraphicFramePr>
        <p:xfrm>
          <a:off x="5829300" y="1178719"/>
          <a:ext cx="725091" cy="478631"/>
        </p:xfrm>
        <a:graphic>
          <a:graphicData uri="http://schemas.openxmlformats.org/presentationml/2006/ole">
            <mc:AlternateContent xmlns:mc="http://schemas.openxmlformats.org/markup-compatibility/2006">
              <mc:Choice xmlns:v="urn:schemas-microsoft-com:vml" Requires="v">
                <p:oleObj spid="_x0000_s8194" name="Equation" r:id="rId5" imgW="596880" imgH="393480" progId="Equation.3">
                  <p:embed/>
                </p:oleObj>
              </mc:Choice>
              <mc:Fallback>
                <p:oleObj name="Equation" r:id="rId5" imgW="596880" imgH="393480" progId="Equation.3">
                  <p:embed/>
                  <p:pic>
                    <p:nvPicPr>
                      <p:cNvPr id="89095" name="Object 7">
                        <a:extLst>
                          <a:ext uri="{FF2B5EF4-FFF2-40B4-BE49-F238E27FC236}">
                            <a16:creationId xmlns:a16="http://schemas.microsoft.com/office/drawing/2014/main" id="{AA77392A-CEE6-4896-AC23-DA7E929230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9300" y="1178719"/>
                        <a:ext cx="725091" cy="4786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096" name="Object 8">
            <a:extLst>
              <a:ext uri="{FF2B5EF4-FFF2-40B4-BE49-F238E27FC236}">
                <a16:creationId xmlns:a16="http://schemas.microsoft.com/office/drawing/2014/main" id="{310FBAD8-99C2-421C-9FEA-17293385E54E}"/>
              </a:ext>
            </a:extLst>
          </p:cNvPr>
          <p:cNvGraphicFramePr>
            <a:graphicFrameLocks noChangeAspect="1"/>
          </p:cNvGraphicFramePr>
          <p:nvPr/>
        </p:nvGraphicFramePr>
        <p:xfrm>
          <a:off x="6343650" y="2087166"/>
          <a:ext cx="1428750" cy="713184"/>
        </p:xfrm>
        <a:graphic>
          <a:graphicData uri="http://schemas.openxmlformats.org/presentationml/2006/ole">
            <mc:AlternateContent xmlns:mc="http://schemas.openxmlformats.org/markup-compatibility/2006">
              <mc:Choice xmlns:v="urn:schemas-microsoft-com:vml" Requires="v">
                <p:oleObj spid="_x0000_s8195" name="Equation" r:id="rId7" imgW="901440" imgH="838080" progId="Equation.3">
                  <p:embed/>
                </p:oleObj>
              </mc:Choice>
              <mc:Fallback>
                <p:oleObj name="Equation" r:id="rId7" imgW="901440" imgH="838080" progId="Equation.3">
                  <p:embed/>
                  <p:pic>
                    <p:nvPicPr>
                      <p:cNvPr id="89096" name="Object 8">
                        <a:extLst>
                          <a:ext uri="{FF2B5EF4-FFF2-40B4-BE49-F238E27FC236}">
                            <a16:creationId xmlns:a16="http://schemas.microsoft.com/office/drawing/2014/main" id="{310FBAD8-99C2-421C-9FEA-17293385E54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3650" y="2087166"/>
                        <a:ext cx="1428750" cy="713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097" name="Object 9">
            <a:extLst>
              <a:ext uri="{FF2B5EF4-FFF2-40B4-BE49-F238E27FC236}">
                <a16:creationId xmlns:a16="http://schemas.microsoft.com/office/drawing/2014/main" id="{4BC1C011-D22F-4C2D-8337-6C1474F69085}"/>
              </a:ext>
            </a:extLst>
          </p:cNvPr>
          <p:cNvGraphicFramePr>
            <a:graphicFrameLocks noChangeAspect="1"/>
          </p:cNvGraphicFramePr>
          <p:nvPr/>
        </p:nvGraphicFramePr>
        <p:xfrm>
          <a:off x="1600200" y="3314700"/>
          <a:ext cx="2228850" cy="548879"/>
        </p:xfrm>
        <a:graphic>
          <a:graphicData uri="http://schemas.openxmlformats.org/presentationml/2006/ole">
            <mc:AlternateContent xmlns:mc="http://schemas.openxmlformats.org/markup-compatibility/2006">
              <mc:Choice xmlns:v="urn:schemas-microsoft-com:vml" Requires="v">
                <p:oleObj spid="_x0000_s8196" name="Equation" r:id="rId9" imgW="1701720" imgH="419040" progId="Equation.3">
                  <p:embed/>
                </p:oleObj>
              </mc:Choice>
              <mc:Fallback>
                <p:oleObj name="Equation" r:id="rId9" imgW="1701720" imgH="419040" progId="Equation.3">
                  <p:embed/>
                  <p:pic>
                    <p:nvPicPr>
                      <p:cNvPr id="89097" name="Object 9">
                        <a:extLst>
                          <a:ext uri="{FF2B5EF4-FFF2-40B4-BE49-F238E27FC236}">
                            <a16:creationId xmlns:a16="http://schemas.microsoft.com/office/drawing/2014/main" id="{4BC1C011-D22F-4C2D-8337-6C1474F690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200" y="3314700"/>
                        <a:ext cx="2228850" cy="5488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9098" name="Group 10">
            <a:extLst>
              <a:ext uri="{FF2B5EF4-FFF2-40B4-BE49-F238E27FC236}">
                <a16:creationId xmlns:a16="http://schemas.microsoft.com/office/drawing/2014/main" id="{FC114938-8171-46A0-BC7B-6ACBC5AC3563}"/>
              </a:ext>
            </a:extLst>
          </p:cNvPr>
          <p:cNvGrpSpPr>
            <a:grpSpLocks/>
          </p:cNvGrpSpPr>
          <p:nvPr/>
        </p:nvGrpSpPr>
        <p:grpSpPr bwMode="auto">
          <a:xfrm>
            <a:off x="6391275" y="2971801"/>
            <a:ext cx="1495425" cy="577454"/>
            <a:chOff x="4408" y="2640"/>
            <a:chExt cx="1256" cy="485"/>
          </a:xfrm>
        </p:grpSpPr>
        <p:sp>
          <p:nvSpPr>
            <p:cNvPr id="89099" name="Rectangle 11">
              <a:extLst>
                <a:ext uri="{FF2B5EF4-FFF2-40B4-BE49-F238E27FC236}">
                  <a16:creationId xmlns:a16="http://schemas.microsoft.com/office/drawing/2014/main" id="{9A84FABB-F838-49EF-BC79-CBDDA798F66F}"/>
                </a:ext>
              </a:extLst>
            </p:cNvPr>
            <p:cNvSpPr>
              <a:spLocks noChangeArrowheads="1"/>
            </p:cNvSpPr>
            <p:nvPr/>
          </p:nvSpPr>
          <p:spPr bwMode="auto">
            <a:xfrm>
              <a:off x="4408" y="2640"/>
              <a:ext cx="1256" cy="485"/>
            </a:xfrm>
            <a:prstGeom prst="rect">
              <a:avLst/>
            </a:prstGeom>
            <a:solidFill>
              <a:schemeClr val="folHlink"/>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pPr>
                <a:buClrTx/>
                <a:buSzTx/>
                <a:buFontTx/>
                <a:buNone/>
              </a:pPr>
              <a:r>
                <a:rPr lang="en-US" altLang="en-US" sz="1050" b="1">
                  <a:ea typeface="ＭＳ Ｐゴシック" panose="020B0600070205080204" pitchFamily="34" charset="-128"/>
                </a:rPr>
                <a:t>Range: 0 to </a:t>
              </a:r>
            </a:p>
            <a:p>
              <a:pPr>
                <a:buClrTx/>
                <a:buSzTx/>
                <a:buFontTx/>
                <a:buNone/>
              </a:pPr>
              <a:r>
                <a:rPr lang="en-US" altLang="en-US" sz="1050" b="1">
                  <a:ea typeface="ＭＳ Ｐゴシック" panose="020B0600070205080204" pitchFamily="34" charset="-128"/>
                </a:rPr>
                <a:t>Perfect score = </a:t>
              </a:r>
            </a:p>
            <a:p>
              <a:pPr>
                <a:buClrTx/>
                <a:buSzTx/>
                <a:buFontTx/>
                <a:buNone/>
              </a:pPr>
              <a:r>
                <a:rPr lang="en-US" altLang="en-US" sz="1050" b="1">
                  <a:ea typeface="ＭＳ Ｐゴシック" panose="020B0600070205080204" pitchFamily="34" charset="-128"/>
                </a:rPr>
                <a:t>No skill level = 1</a:t>
              </a:r>
            </a:p>
          </p:txBody>
        </p:sp>
        <p:graphicFrame>
          <p:nvGraphicFramePr>
            <p:cNvPr id="89100" name="Object 12">
              <a:extLst>
                <a:ext uri="{FF2B5EF4-FFF2-40B4-BE49-F238E27FC236}">
                  <a16:creationId xmlns:a16="http://schemas.microsoft.com/office/drawing/2014/main" id="{999B305A-A9C8-47DA-A635-F5C5718A65B3}"/>
                </a:ext>
              </a:extLst>
            </p:cNvPr>
            <p:cNvGraphicFramePr>
              <a:graphicFrameLocks noChangeAspect="1"/>
            </p:cNvGraphicFramePr>
            <p:nvPr/>
          </p:nvGraphicFramePr>
          <p:xfrm>
            <a:off x="5088" y="2640"/>
            <a:ext cx="192" cy="160"/>
          </p:xfrm>
          <a:graphic>
            <a:graphicData uri="http://schemas.openxmlformats.org/presentationml/2006/ole">
              <mc:AlternateContent xmlns:mc="http://schemas.openxmlformats.org/markup-compatibility/2006">
                <mc:Choice xmlns:v="urn:schemas-microsoft-com:vml" Requires="v">
                  <p:oleObj spid="_x0000_s8197" name="Equation" r:id="rId11" imgW="152280" imgH="126720" progId="Equation.3">
                    <p:embed/>
                  </p:oleObj>
                </mc:Choice>
                <mc:Fallback>
                  <p:oleObj name="Equation" r:id="rId11" imgW="152280" imgH="126720" progId="Equation.3">
                    <p:embed/>
                    <p:pic>
                      <p:nvPicPr>
                        <p:cNvPr id="89100" name="Object 12">
                          <a:extLst>
                            <a:ext uri="{FF2B5EF4-FFF2-40B4-BE49-F238E27FC236}">
                              <a16:creationId xmlns:a16="http://schemas.microsoft.com/office/drawing/2014/main" id="{999B305A-A9C8-47DA-A635-F5C5718A65B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88" y="2640"/>
                          <a:ext cx="192"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101" name="Object 13">
              <a:extLst>
                <a:ext uri="{FF2B5EF4-FFF2-40B4-BE49-F238E27FC236}">
                  <a16:creationId xmlns:a16="http://schemas.microsoft.com/office/drawing/2014/main" id="{0200FCE9-D8E8-449E-8FBE-60EEA940E60D}"/>
                </a:ext>
              </a:extLst>
            </p:cNvPr>
            <p:cNvGraphicFramePr>
              <a:graphicFrameLocks noChangeAspect="1"/>
            </p:cNvGraphicFramePr>
            <p:nvPr/>
          </p:nvGraphicFramePr>
          <p:xfrm>
            <a:off x="5328" y="2784"/>
            <a:ext cx="192" cy="160"/>
          </p:xfrm>
          <a:graphic>
            <a:graphicData uri="http://schemas.openxmlformats.org/presentationml/2006/ole">
              <mc:AlternateContent xmlns:mc="http://schemas.openxmlformats.org/markup-compatibility/2006">
                <mc:Choice xmlns:v="urn:schemas-microsoft-com:vml" Requires="v">
                  <p:oleObj spid="_x0000_s8198" name="Equation" r:id="rId13" imgW="152280" imgH="126720" progId="Equation.3">
                    <p:embed/>
                  </p:oleObj>
                </mc:Choice>
                <mc:Fallback>
                  <p:oleObj name="Equation" r:id="rId13" imgW="152280" imgH="126720" progId="Equation.3">
                    <p:embed/>
                    <p:pic>
                      <p:nvPicPr>
                        <p:cNvPr id="89101" name="Object 13">
                          <a:extLst>
                            <a:ext uri="{FF2B5EF4-FFF2-40B4-BE49-F238E27FC236}">
                              <a16:creationId xmlns:a16="http://schemas.microsoft.com/office/drawing/2014/main" id="{0200FCE9-D8E8-449E-8FBE-60EEA940E60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28" y="2784"/>
                          <a:ext cx="192"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5125076B-1CE4-4820-BEA2-46BC0C47356D}"/>
              </a:ext>
            </a:extLst>
          </p:cNvPr>
          <p:cNvSpPr>
            <a:spLocks noGrp="1" noChangeArrowheads="1"/>
          </p:cNvSpPr>
          <p:nvPr>
            <p:ph type="title"/>
          </p:nvPr>
        </p:nvSpPr>
        <p:spPr>
          <a:xfrm>
            <a:off x="223425" y="450450"/>
            <a:ext cx="8640000" cy="576000"/>
          </a:xfrm>
        </p:spPr>
        <p:txBody>
          <a:bodyPr>
            <a:normAutofit/>
          </a:bodyPr>
          <a:lstStyle/>
          <a:p>
            <a:r>
              <a:rPr lang="en-US" altLang="en-US" sz="2800" dirty="0"/>
              <a:t>Practical problem:</a:t>
            </a:r>
            <a:endParaRPr lang="en-US" altLang="en-US" sz="4400" dirty="0"/>
          </a:p>
        </p:txBody>
      </p:sp>
      <p:pic>
        <p:nvPicPr>
          <p:cNvPr id="97283" name="Picture 3">
            <a:extLst>
              <a:ext uri="{FF2B5EF4-FFF2-40B4-BE49-F238E27FC236}">
                <a16:creationId xmlns:a16="http://schemas.microsoft.com/office/drawing/2014/main" id="{F57B8EE1-2F39-4B9A-9513-6FBC55390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540" y="250031"/>
            <a:ext cx="5200650" cy="1664494"/>
          </a:xfrm>
          <a:prstGeom prst="rect">
            <a:avLst/>
          </a:prstGeom>
          <a:noFill/>
          <a:extLst>
            <a:ext uri="{909E8E84-426E-40DD-AFC4-6F175D3DCCD1}">
              <a14:hiddenFill xmlns:a14="http://schemas.microsoft.com/office/drawing/2010/main">
                <a:solidFill>
                  <a:srgbClr val="FFFFFF"/>
                </a:solidFill>
              </a14:hiddenFill>
            </a:ext>
          </a:extLst>
        </p:spPr>
      </p:pic>
      <p:sp>
        <p:nvSpPr>
          <p:cNvPr id="97284" name="Rectangle 4">
            <a:extLst>
              <a:ext uri="{FF2B5EF4-FFF2-40B4-BE49-F238E27FC236}">
                <a16:creationId xmlns:a16="http://schemas.microsoft.com/office/drawing/2014/main" id="{55A3D014-48DE-4B6D-BD4B-0BBE0CC42068}"/>
              </a:ext>
            </a:extLst>
          </p:cNvPr>
          <p:cNvSpPr>
            <a:spLocks noChangeArrowheads="1"/>
          </p:cNvSpPr>
          <p:nvPr/>
        </p:nvSpPr>
        <p:spPr bwMode="auto">
          <a:xfrm>
            <a:off x="1428750" y="2114550"/>
            <a:ext cx="6172200" cy="577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buClrTx/>
              <a:buSzTx/>
              <a:buFontTx/>
              <a:buNone/>
            </a:pPr>
            <a:r>
              <a:rPr lang="en-US" altLang="en-US" sz="1050" b="1" dirty="0">
                <a:ea typeface="ＭＳ Ｐゴシック" panose="020B0600070205080204" pitchFamily="34" charset="-128"/>
              </a:rPr>
              <a:t>Left panel</a:t>
            </a:r>
            <a:r>
              <a:rPr lang="en-US" altLang="en-US" sz="1050" dirty="0">
                <a:ea typeface="ＭＳ Ｐゴシック" panose="020B0600070205080204" pitchFamily="34" charset="-128"/>
              </a:rPr>
              <a:t>: Contingency table for five months of categorical warnings against gale-force winds (wind speed &gt; 14m/s)     </a:t>
            </a:r>
          </a:p>
          <a:p>
            <a:pPr>
              <a:buClrTx/>
              <a:buSzTx/>
              <a:buFontTx/>
              <a:buNone/>
            </a:pPr>
            <a:r>
              <a:rPr lang="en-US" altLang="en-US" sz="1050" b="1" dirty="0">
                <a:ea typeface="ＭＳ Ｐゴシック" panose="020B0600070205080204" pitchFamily="34" charset="-128"/>
              </a:rPr>
              <a:t>Right panel</a:t>
            </a:r>
            <a:r>
              <a:rPr lang="en-US" altLang="en-US" sz="1050" dirty="0">
                <a:ea typeface="ＭＳ Ｐゴシック" panose="020B0600070205080204" pitchFamily="34" charset="-128"/>
              </a:rPr>
              <a:t>: Tornado verification statistics</a:t>
            </a:r>
            <a:endParaRPr lang="en-US" altLang="en-US" dirty="0">
              <a:ea typeface="ＭＳ Ｐゴシック" panose="020B0600070205080204" pitchFamily="34" charset="-128"/>
            </a:endParaRPr>
          </a:p>
        </p:txBody>
      </p:sp>
      <p:sp>
        <p:nvSpPr>
          <p:cNvPr id="97285" name="Rectangle 5">
            <a:extLst>
              <a:ext uri="{FF2B5EF4-FFF2-40B4-BE49-F238E27FC236}">
                <a16:creationId xmlns:a16="http://schemas.microsoft.com/office/drawing/2014/main" id="{2B62975A-3FC7-4F76-B6D2-0B2DEB0B8C30}"/>
              </a:ext>
            </a:extLst>
          </p:cNvPr>
          <p:cNvSpPr>
            <a:spLocks noChangeArrowheads="1"/>
          </p:cNvSpPr>
          <p:nvPr/>
        </p:nvSpPr>
        <p:spPr bwMode="auto">
          <a:xfrm>
            <a:off x="1443990" y="2804160"/>
            <a:ext cx="5715000" cy="2192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buClrTx/>
              <a:buSzTx/>
              <a:buFontTx/>
              <a:buNone/>
            </a:pPr>
            <a:r>
              <a:rPr lang="en-US" altLang="en-US" sz="1050" dirty="0">
                <a:ea typeface="ＭＳ Ｐゴシック" panose="020B0600070205080204" pitchFamily="34" charset="-128"/>
              </a:rPr>
              <a:t>B = (</a:t>
            </a:r>
            <a:r>
              <a:rPr lang="en-US" altLang="en-US" sz="1050" dirty="0" err="1">
                <a:ea typeface="ＭＳ Ｐゴシック" panose="020B0600070205080204" pitchFamily="34" charset="-128"/>
              </a:rPr>
              <a:t>a+b</a:t>
            </a:r>
            <a:r>
              <a:rPr lang="en-US" altLang="en-US" sz="1050" dirty="0">
                <a:ea typeface="ＭＳ Ｐゴシック" panose="020B0600070205080204" pitchFamily="34" charset="-128"/>
              </a:rPr>
              <a:t>)/(</a:t>
            </a:r>
            <a:r>
              <a:rPr lang="en-US" altLang="en-US" sz="1050" dirty="0" err="1">
                <a:ea typeface="ＭＳ Ｐゴシック" panose="020B0600070205080204" pitchFamily="34" charset="-128"/>
              </a:rPr>
              <a:t>a+c</a:t>
            </a:r>
            <a:r>
              <a:rPr lang="en-US" altLang="en-US" sz="1050" dirty="0">
                <a:ea typeface="ＭＳ Ｐゴシック" panose="020B0600070205080204" pitchFamily="34" charset="-128"/>
              </a:rPr>
              <a:t>)					______ 		______</a:t>
            </a:r>
          </a:p>
          <a:p>
            <a:pPr>
              <a:buClrTx/>
              <a:buSzTx/>
              <a:buFontTx/>
              <a:buNone/>
            </a:pPr>
            <a:r>
              <a:rPr lang="en-US" altLang="en-US" sz="1050" dirty="0">
                <a:ea typeface="ＭＳ Ｐゴシック" panose="020B0600070205080204" pitchFamily="34" charset="-128"/>
              </a:rPr>
              <a:t>PC = (</a:t>
            </a:r>
            <a:r>
              <a:rPr lang="en-US" altLang="en-US" sz="1050" dirty="0" err="1">
                <a:ea typeface="ＭＳ Ｐゴシック" panose="020B0600070205080204" pitchFamily="34" charset="-128"/>
              </a:rPr>
              <a:t>a+d</a:t>
            </a:r>
            <a:r>
              <a:rPr lang="en-US" altLang="en-US" sz="1050" dirty="0">
                <a:ea typeface="ＭＳ Ｐゴシック" panose="020B0600070205080204" pitchFamily="34" charset="-128"/>
              </a:rPr>
              <a:t>)/n					______			______</a:t>
            </a:r>
          </a:p>
          <a:p>
            <a:pPr>
              <a:buClrTx/>
              <a:buSzTx/>
              <a:buFontTx/>
              <a:buNone/>
            </a:pPr>
            <a:r>
              <a:rPr lang="en-US" altLang="en-US" sz="1050" dirty="0">
                <a:ea typeface="ＭＳ Ｐゴシック" panose="020B0600070205080204" pitchFamily="34" charset="-128"/>
              </a:rPr>
              <a:t>POD = a/(</a:t>
            </a:r>
            <a:r>
              <a:rPr lang="en-US" altLang="en-US" sz="1050" dirty="0" err="1">
                <a:ea typeface="ＭＳ Ｐゴシック" panose="020B0600070205080204" pitchFamily="34" charset="-128"/>
              </a:rPr>
              <a:t>a+c</a:t>
            </a:r>
            <a:r>
              <a:rPr lang="en-US" altLang="en-US" sz="1050" dirty="0">
                <a:ea typeface="ＭＳ Ｐゴシック" panose="020B0600070205080204" pitchFamily="34" charset="-128"/>
              </a:rPr>
              <a:t>)					______			______</a:t>
            </a:r>
          </a:p>
          <a:p>
            <a:pPr>
              <a:buClrTx/>
              <a:buSzTx/>
              <a:buFontTx/>
              <a:buNone/>
            </a:pPr>
            <a:r>
              <a:rPr lang="en-US" altLang="en-US" sz="1050" dirty="0">
                <a:ea typeface="ＭＳ Ｐゴシック" panose="020B0600070205080204" pitchFamily="34" charset="-128"/>
              </a:rPr>
              <a:t>FAR = b/(</a:t>
            </a:r>
            <a:r>
              <a:rPr lang="en-US" altLang="en-US" sz="1050" dirty="0" err="1">
                <a:ea typeface="ＭＳ Ｐゴシック" panose="020B0600070205080204" pitchFamily="34" charset="-128"/>
              </a:rPr>
              <a:t>a+b</a:t>
            </a:r>
            <a:r>
              <a:rPr lang="en-US" altLang="en-US" sz="1050" dirty="0">
                <a:ea typeface="ＭＳ Ｐゴシック" panose="020B0600070205080204" pitchFamily="34" charset="-128"/>
              </a:rPr>
              <a:t>)					______			______</a:t>
            </a:r>
          </a:p>
          <a:p>
            <a:pPr>
              <a:buClrTx/>
              <a:buSzTx/>
              <a:buFontTx/>
              <a:buNone/>
            </a:pPr>
            <a:r>
              <a:rPr lang="en-US" altLang="en-US" sz="1050" dirty="0">
                <a:ea typeface="ＭＳ Ｐゴシック" panose="020B0600070205080204" pitchFamily="34" charset="-128"/>
              </a:rPr>
              <a:t>PAG = a/(</a:t>
            </a:r>
            <a:r>
              <a:rPr lang="en-US" altLang="en-US" sz="1050" dirty="0" err="1">
                <a:ea typeface="ＭＳ Ｐゴシック" panose="020B0600070205080204" pitchFamily="34" charset="-128"/>
              </a:rPr>
              <a:t>a+b</a:t>
            </a:r>
            <a:r>
              <a:rPr lang="en-US" altLang="en-US" sz="1050" dirty="0">
                <a:ea typeface="ＭＳ Ｐゴシック" panose="020B0600070205080204" pitchFamily="34" charset="-128"/>
              </a:rPr>
              <a:t>)					______			______</a:t>
            </a:r>
          </a:p>
          <a:p>
            <a:pPr>
              <a:buClrTx/>
              <a:buSzTx/>
              <a:buFontTx/>
              <a:buNone/>
            </a:pPr>
            <a:r>
              <a:rPr lang="en-US" altLang="en-US" sz="1050" dirty="0">
                <a:ea typeface="ＭＳ Ｐゴシック" panose="020B0600070205080204" pitchFamily="34" charset="-128"/>
              </a:rPr>
              <a:t>F = b/(</a:t>
            </a:r>
            <a:r>
              <a:rPr lang="en-US" altLang="en-US" sz="1050" dirty="0" err="1">
                <a:ea typeface="ＭＳ Ｐゴシック" panose="020B0600070205080204" pitchFamily="34" charset="-128"/>
              </a:rPr>
              <a:t>b+d</a:t>
            </a:r>
            <a:r>
              <a:rPr lang="en-US" altLang="en-US" sz="1050" dirty="0">
                <a:ea typeface="ＭＳ Ｐゴシック" panose="020B0600070205080204" pitchFamily="34" charset="-128"/>
              </a:rPr>
              <a:t>)					______			______</a:t>
            </a:r>
          </a:p>
          <a:p>
            <a:pPr>
              <a:buClrTx/>
              <a:buSzTx/>
              <a:buFontTx/>
              <a:buNone/>
            </a:pPr>
            <a:r>
              <a:rPr lang="en-US" altLang="en-US" sz="1050" dirty="0">
                <a:ea typeface="ＭＳ Ｐゴシック" panose="020B0600070205080204" pitchFamily="34" charset="-128"/>
              </a:rPr>
              <a:t>KSS = POD-F					______			______</a:t>
            </a:r>
          </a:p>
          <a:p>
            <a:pPr>
              <a:buClrTx/>
              <a:buSzTx/>
              <a:buFontTx/>
              <a:buNone/>
            </a:pPr>
            <a:r>
              <a:rPr lang="en-US" altLang="en-US" sz="1050" dirty="0">
                <a:ea typeface="ＭＳ Ｐゴシック" panose="020B0600070205080204" pitchFamily="34" charset="-128"/>
              </a:rPr>
              <a:t>TS = a/(</a:t>
            </a:r>
            <a:r>
              <a:rPr lang="en-US" altLang="en-US" sz="1050" dirty="0" err="1">
                <a:ea typeface="ＭＳ Ｐゴシック" panose="020B0600070205080204" pitchFamily="34" charset="-128"/>
              </a:rPr>
              <a:t>a+b+c</a:t>
            </a:r>
            <a:r>
              <a:rPr lang="en-US" altLang="en-US" sz="1050" dirty="0">
                <a:ea typeface="ＭＳ Ｐゴシック" panose="020B0600070205080204" pitchFamily="34" charset="-128"/>
              </a:rPr>
              <a:t>)					______			______</a:t>
            </a:r>
          </a:p>
          <a:p>
            <a:pPr>
              <a:buClrTx/>
              <a:buSzTx/>
              <a:buFontTx/>
              <a:buNone/>
            </a:pPr>
            <a:r>
              <a:rPr lang="en-US" altLang="en-US" sz="1050" dirty="0">
                <a:ea typeface="ＭＳ Ｐゴシック" panose="020B0600070205080204" pitchFamily="34" charset="-128"/>
              </a:rPr>
              <a:t>ETS = (a-</a:t>
            </a:r>
            <a:r>
              <a:rPr lang="en-US" altLang="en-US" sz="1050" dirty="0" err="1">
                <a:ea typeface="ＭＳ Ｐゴシック" panose="020B0600070205080204" pitchFamily="34" charset="-128"/>
              </a:rPr>
              <a:t>a</a:t>
            </a:r>
            <a:r>
              <a:rPr lang="en-US" altLang="en-US" sz="1050" baseline="-25000" dirty="0" err="1">
                <a:ea typeface="ＭＳ Ｐゴシック" panose="020B0600070205080204" pitchFamily="34" charset="-128"/>
              </a:rPr>
              <a:t>r</a:t>
            </a:r>
            <a:r>
              <a:rPr lang="en-US" altLang="en-US" sz="1050" dirty="0">
                <a:ea typeface="ＭＳ Ｐゴシック" panose="020B0600070205080204" pitchFamily="34" charset="-128"/>
              </a:rPr>
              <a:t>)/(</a:t>
            </a:r>
            <a:r>
              <a:rPr lang="en-US" altLang="en-US" sz="1050" dirty="0" err="1">
                <a:ea typeface="ＭＳ Ｐゴシック" panose="020B0600070205080204" pitchFamily="34" charset="-128"/>
              </a:rPr>
              <a:t>a+b+c-a</a:t>
            </a:r>
            <a:r>
              <a:rPr lang="en-US" altLang="en-US" sz="1050" baseline="-25000" dirty="0" err="1">
                <a:ea typeface="ＭＳ Ｐゴシック" panose="020B0600070205080204" pitchFamily="34" charset="-128"/>
              </a:rPr>
              <a:t>r</a:t>
            </a:r>
            <a:r>
              <a:rPr lang="en-US" altLang="en-US" sz="1050" dirty="0">
                <a:ea typeface="ＭＳ Ｐゴシック" panose="020B0600070205080204" pitchFamily="34" charset="-128"/>
              </a:rPr>
              <a:t>)				______			______</a:t>
            </a:r>
          </a:p>
          <a:p>
            <a:pPr>
              <a:buClrTx/>
              <a:buSzTx/>
              <a:buFontTx/>
              <a:buNone/>
            </a:pPr>
            <a:r>
              <a:rPr lang="en-US" altLang="en-US" sz="1050" dirty="0">
                <a:ea typeface="ＭＳ Ｐゴシック" panose="020B0600070205080204" pitchFamily="34" charset="-128"/>
              </a:rPr>
              <a:t>HSS = 2(ad-</a:t>
            </a:r>
            <a:r>
              <a:rPr lang="en-US" altLang="en-US" sz="1050" dirty="0" err="1">
                <a:ea typeface="ＭＳ Ｐゴシック" panose="020B0600070205080204" pitchFamily="34" charset="-128"/>
              </a:rPr>
              <a:t>bc</a:t>
            </a:r>
            <a:r>
              <a:rPr lang="en-US" altLang="en-US" sz="1050" dirty="0">
                <a:ea typeface="ＭＳ Ｐゴシック" panose="020B0600070205080204" pitchFamily="34" charset="-128"/>
              </a:rPr>
              <a:t>)/[(</a:t>
            </a:r>
            <a:r>
              <a:rPr lang="en-US" altLang="en-US" sz="1050" dirty="0" err="1">
                <a:ea typeface="ＭＳ Ｐゴシック" panose="020B0600070205080204" pitchFamily="34" charset="-128"/>
              </a:rPr>
              <a:t>a+c</a:t>
            </a:r>
            <a:r>
              <a:rPr lang="en-US" altLang="en-US" sz="1050" dirty="0">
                <a:ea typeface="ＭＳ Ｐゴシック" panose="020B0600070205080204" pitchFamily="34" charset="-128"/>
              </a:rPr>
              <a:t>)(</a:t>
            </a:r>
            <a:r>
              <a:rPr lang="en-US" altLang="en-US" sz="1050" dirty="0" err="1">
                <a:ea typeface="ＭＳ Ｐゴシック" panose="020B0600070205080204" pitchFamily="34" charset="-128"/>
              </a:rPr>
              <a:t>c+d</a:t>
            </a:r>
            <a:r>
              <a:rPr lang="en-US" altLang="en-US" sz="1050" dirty="0">
                <a:ea typeface="ＭＳ Ｐゴシック" panose="020B0600070205080204" pitchFamily="34" charset="-128"/>
              </a:rPr>
              <a:t>)+(</a:t>
            </a:r>
            <a:r>
              <a:rPr lang="en-US" altLang="en-US" sz="1050" dirty="0" err="1">
                <a:ea typeface="ＭＳ Ｐゴシック" panose="020B0600070205080204" pitchFamily="34" charset="-128"/>
              </a:rPr>
              <a:t>a+b</a:t>
            </a:r>
            <a:r>
              <a:rPr lang="en-US" altLang="en-US" sz="1050" dirty="0">
                <a:ea typeface="ＭＳ Ｐゴシック" panose="020B0600070205080204" pitchFamily="34" charset="-128"/>
              </a:rPr>
              <a:t>)(</a:t>
            </a:r>
            <a:r>
              <a:rPr lang="en-US" altLang="en-US" sz="1050" dirty="0" err="1">
                <a:ea typeface="ＭＳ Ｐゴシック" panose="020B0600070205080204" pitchFamily="34" charset="-128"/>
              </a:rPr>
              <a:t>b+d</a:t>
            </a:r>
            <a:r>
              <a:rPr lang="en-US" altLang="en-US" sz="1050" dirty="0">
                <a:ea typeface="ＭＳ Ｐゴシック" panose="020B0600070205080204" pitchFamily="34" charset="-128"/>
              </a:rPr>
              <a:t>)]	______			______</a:t>
            </a:r>
          </a:p>
          <a:p>
            <a:pPr>
              <a:buClrTx/>
              <a:buSzTx/>
              <a:buFontTx/>
              <a:buNone/>
            </a:pPr>
            <a:r>
              <a:rPr lang="en-US" altLang="en-US" sz="1050" dirty="0">
                <a:ea typeface="ＭＳ Ｐゴシック" panose="020B0600070205080204" pitchFamily="34" charset="-128"/>
              </a:rPr>
              <a:t>OR = ad/</a:t>
            </a:r>
            <a:r>
              <a:rPr lang="en-US" altLang="en-US" sz="1050" dirty="0" err="1">
                <a:ea typeface="ＭＳ Ｐゴシック" panose="020B0600070205080204" pitchFamily="34" charset="-128"/>
              </a:rPr>
              <a:t>bc</a:t>
            </a:r>
            <a:r>
              <a:rPr lang="en-US" altLang="en-US" sz="1050" dirty="0">
                <a:ea typeface="ＭＳ Ｐゴシック" panose="020B0600070205080204" pitchFamily="34" charset="-128"/>
              </a:rPr>
              <a:t>					______			______</a:t>
            </a:r>
          </a:p>
          <a:p>
            <a:pPr>
              <a:buClrTx/>
              <a:buSzTx/>
              <a:buFontTx/>
              <a:buNone/>
            </a:pPr>
            <a:r>
              <a:rPr lang="en-US" altLang="en-US" sz="1050" dirty="0">
                <a:ea typeface="ＭＳ Ｐゴシック" panose="020B0600070205080204" pitchFamily="34" charset="-128"/>
              </a:rPr>
              <a:t>ORSS = (OR-1)/(OR+1)			______			______</a:t>
            </a:r>
          </a:p>
          <a:p>
            <a:pPr>
              <a:buClrTx/>
              <a:buSzTx/>
              <a:buFontTx/>
              <a:buNone/>
            </a:pPr>
            <a:r>
              <a:rPr lang="en-US" altLang="en-US" sz="1050" dirty="0">
                <a:ea typeface="ＭＳ Ｐゴシック" panose="020B0600070205080204" pitchFamily="34" charset="-128"/>
              </a:rPr>
              <a:t>						GALE		            TORNADO</a:t>
            </a:r>
            <a:endParaRPr lang="en-US" altLang="en-US" dirty="0">
              <a:ea typeface="ＭＳ Ｐゴシック" panose="020B0600070205080204" pitchFamily="34" charset="-128"/>
            </a:endParaRPr>
          </a:p>
        </p:txBody>
      </p:sp>
      <p:sp>
        <p:nvSpPr>
          <p:cNvPr id="2" name="TextBox 1">
            <a:extLst>
              <a:ext uri="{FF2B5EF4-FFF2-40B4-BE49-F238E27FC236}">
                <a16:creationId xmlns:a16="http://schemas.microsoft.com/office/drawing/2014/main" id="{06960EBF-0142-449C-BAFB-1B79A951DA71}"/>
              </a:ext>
            </a:extLst>
          </p:cNvPr>
          <p:cNvSpPr txBox="1"/>
          <p:nvPr/>
        </p:nvSpPr>
        <p:spPr>
          <a:xfrm>
            <a:off x="158655" y="1045041"/>
            <a:ext cx="3512372" cy="584775"/>
          </a:xfrm>
          <a:prstGeom prst="rect">
            <a:avLst/>
          </a:prstGeom>
          <a:noFill/>
        </p:spPr>
        <p:txBody>
          <a:bodyPr wrap="none" rtlCol="0">
            <a:spAutoFit/>
          </a:bodyPr>
          <a:lstStyle/>
          <a:p>
            <a:r>
              <a:rPr lang="en-GB" sz="1600" dirty="0"/>
              <a:t>Compute the scores for these</a:t>
            </a:r>
          </a:p>
          <a:p>
            <a:r>
              <a:rPr lang="en-GB" sz="1600" dirty="0"/>
              <a:t>Two contingency tables and discuss.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7ACF6-1846-4534-8EC5-909732EC1F8D}"/>
              </a:ext>
            </a:extLst>
          </p:cNvPr>
          <p:cNvSpPr>
            <a:spLocks noGrp="1"/>
          </p:cNvSpPr>
          <p:nvPr>
            <p:ph type="ctrTitle"/>
          </p:nvPr>
        </p:nvSpPr>
        <p:spPr>
          <a:xfrm>
            <a:off x="252000" y="570330"/>
            <a:ext cx="8640000" cy="595530"/>
          </a:xfrm>
        </p:spPr>
        <p:txBody>
          <a:bodyPr/>
          <a:lstStyle/>
          <a:p>
            <a:r>
              <a:rPr lang="en-GB" dirty="0"/>
              <a:t>The Murphy &amp; Winkler framework 1</a:t>
            </a:r>
          </a:p>
        </p:txBody>
      </p:sp>
      <p:sp>
        <p:nvSpPr>
          <p:cNvPr id="3" name="Subtitle 2">
            <a:extLst>
              <a:ext uri="{FF2B5EF4-FFF2-40B4-BE49-F238E27FC236}">
                <a16:creationId xmlns:a16="http://schemas.microsoft.com/office/drawing/2014/main" id="{C7C06835-8FEF-495A-BEAD-2BC1346FCE5A}"/>
              </a:ext>
            </a:extLst>
          </p:cNvPr>
          <p:cNvSpPr>
            <a:spLocks noGrp="1"/>
          </p:cNvSpPr>
          <p:nvPr>
            <p:ph type="subTitle" idx="1"/>
          </p:nvPr>
        </p:nvSpPr>
        <p:spPr>
          <a:xfrm>
            <a:off x="310783" y="1312623"/>
            <a:ext cx="8640000" cy="3260547"/>
          </a:xfrm>
        </p:spPr>
        <p:txBody>
          <a:bodyPr>
            <a:normAutofit lnSpcReduction="10000"/>
          </a:bodyPr>
          <a:lstStyle/>
          <a:p>
            <a:r>
              <a:rPr lang="en-GB" dirty="0"/>
              <a:t>Based on the </a:t>
            </a:r>
            <a:r>
              <a:rPr lang="en-GB" b="1" dirty="0">
                <a:solidFill>
                  <a:srgbClr val="FF0000"/>
                </a:solidFill>
              </a:rPr>
              <a:t>joint distribution </a:t>
            </a:r>
            <a:r>
              <a:rPr lang="en-GB" dirty="0"/>
              <a:t>of forecasts and observations.</a:t>
            </a:r>
          </a:p>
          <a:p>
            <a:r>
              <a:rPr lang="en-GB" dirty="0"/>
              <a:t>Designed to work for a </a:t>
            </a:r>
            <a:r>
              <a:rPr lang="en-GB" b="1" dirty="0">
                <a:solidFill>
                  <a:srgbClr val="FF0000"/>
                </a:solidFill>
              </a:rPr>
              <a:t>simple yes/no </a:t>
            </a:r>
            <a:r>
              <a:rPr lang="en-GB" dirty="0"/>
              <a:t>(e.g. rain, no rain), </a:t>
            </a:r>
            <a:r>
              <a:rPr lang="en-GB" b="1" dirty="0">
                <a:solidFill>
                  <a:srgbClr val="FF0000"/>
                </a:solidFill>
              </a:rPr>
              <a:t>multiple categories </a:t>
            </a:r>
            <a:r>
              <a:rPr lang="en-GB" dirty="0"/>
              <a:t>(e.g. clear, partly cloudy, overcast) and even something </a:t>
            </a:r>
            <a:r>
              <a:rPr lang="en-GB" b="1" dirty="0">
                <a:solidFill>
                  <a:srgbClr val="FF0000"/>
                </a:solidFill>
              </a:rPr>
              <a:t>probabilistic</a:t>
            </a:r>
            <a:r>
              <a:rPr lang="en-GB" dirty="0"/>
              <a:t> (e.g. 60% chance of rain tomorrow). </a:t>
            </a:r>
          </a:p>
          <a:p>
            <a:r>
              <a:rPr lang="en-GB" dirty="0"/>
              <a:t>Let </a:t>
            </a:r>
            <a:r>
              <a:rPr lang="en-GB" i="1" dirty="0"/>
              <a:t>p</a:t>
            </a:r>
            <a:r>
              <a:rPr lang="en-GB" dirty="0"/>
              <a:t>(</a:t>
            </a:r>
            <a:r>
              <a:rPr lang="en-GB" i="1" dirty="0" err="1"/>
              <a:t>f</a:t>
            </a:r>
            <a:r>
              <a:rPr lang="en-GB" dirty="0" err="1"/>
              <a:t>,</a:t>
            </a:r>
            <a:r>
              <a:rPr lang="en-GB" i="1" dirty="0" err="1"/>
              <a:t>x</a:t>
            </a:r>
            <a:r>
              <a:rPr lang="en-GB" dirty="0"/>
              <a:t>) denote the </a:t>
            </a:r>
            <a:r>
              <a:rPr lang="en-GB" b="1" dirty="0">
                <a:solidFill>
                  <a:srgbClr val="FF0000"/>
                </a:solidFill>
              </a:rPr>
              <a:t>joint probability </a:t>
            </a:r>
            <a:r>
              <a:rPr lang="en-GB" dirty="0"/>
              <a:t>of the forecasts </a:t>
            </a:r>
            <a:r>
              <a:rPr lang="en-GB" i="1" dirty="0"/>
              <a:t>f</a:t>
            </a:r>
            <a:r>
              <a:rPr lang="en-GB" dirty="0"/>
              <a:t> and the observations </a:t>
            </a:r>
            <a:r>
              <a:rPr lang="en-GB" i="1" dirty="0"/>
              <a:t>x</a:t>
            </a:r>
            <a:r>
              <a:rPr lang="en-GB" dirty="0"/>
              <a:t>, which contains information about the forecast, the observations and the relationship between the two.</a:t>
            </a:r>
          </a:p>
          <a:p>
            <a:endParaRPr lang="en-GB" dirty="0"/>
          </a:p>
          <a:p>
            <a:endParaRPr lang="en-GB" dirty="0"/>
          </a:p>
          <a:p>
            <a:r>
              <a:rPr lang="en-GB" i="1" dirty="0"/>
              <a:t>(Note: a yes/no categorical forecast is a special case of a probability forecast where a probability of 1 is assigned to a particular event.)</a:t>
            </a:r>
          </a:p>
          <a:p>
            <a:endParaRPr lang="en-GB" dirty="0"/>
          </a:p>
        </p:txBody>
      </p:sp>
    </p:spTree>
    <p:extLst>
      <p:ext uri="{BB962C8B-B14F-4D97-AF65-F5344CB8AC3E}">
        <p14:creationId xmlns:p14="http://schemas.microsoft.com/office/powerpoint/2010/main" val="1937106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7ACF6-1846-4534-8EC5-909732EC1F8D}"/>
              </a:ext>
            </a:extLst>
          </p:cNvPr>
          <p:cNvSpPr>
            <a:spLocks noGrp="1"/>
          </p:cNvSpPr>
          <p:nvPr>
            <p:ph type="ctrTitle"/>
          </p:nvPr>
        </p:nvSpPr>
        <p:spPr>
          <a:xfrm>
            <a:off x="252000" y="570330"/>
            <a:ext cx="8640000" cy="595530"/>
          </a:xfrm>
        </p:spPr>
        <p:txBody>
          <a:bodyPr/>
          <a:lstStyle/>
          <a:p>
            <a:r>
              <a:rPr lang="en-GB" dirty="0"/>
              <a:t>The Murphy &amp; Winkler framework 2</a:t>
            </a:r>
          </a:p>
        </p:txBody>
      </p:sp>
      <p:sp>
        <p:nvSpPr>
          <p:cNvPr id="3" name="Subtitle 2">
            <a:extLst>
              <a:ext uri="{FF2B5EF4-FFF2-40B4-BE49-F238E27FC236}">
                <a16:creationId xmlns:a16="http://schemas.microsoft.com/office/drawing/2014/main" id="{C7C06835-8FEF-495A-BEAD-2BC1346FCE5A}"/>
              </a:ext>
            </a:extLst>
          </p:cNvPr>
          <p:cNvSpPr>
            <a:spLocks noGrp="1"/>
          </p:cNvSpPr>
          <p:nvPr>
            <p:ph type="subTitle" idx="1"/>
          </p:nvPr>
        </p:nvSpPr>
        <p:spPr>
          <a:xfrm>
            <a:off x="310783" y="1312623"/>
            <a:ext cx="8640000" cy="3260547"/>
          </a:xfrm>
        </p:spPr>
        <p:txBody>
          <a:bodyPr>
            <a:normAutofit lnSpcReduction="10000"/>
          </a:bodyPr>
          <a:lstStyle/>
          <a:p>
            <a:r>
              <a:rPr lang="en-GB" dirty="0"/>
              <a:t>Because we want the best forecasts possible we would like a </a:t>
            </a:r>
            <a:r>
              <a:rPr lang="en-GB" i="1" dirty="0"/>
              <a:t>high proportion of forecasts to be close to the observat</a:t>
            </a:r>
            <a:r>
              <a:rPr lang="en-GB" dirty="0"/>
              <a:t>ions and a </a:t>
            </a:r>
            <a:r>
              <a:rPr lang="en-GB" i="1" dirty="0"/>
              <a:t>low proportion to be far away</a:t>
            </a:r>
            <a:r>
              <a:rPr lang="en-GB" dirty="0"/>
              <a:t>.</a:t>
            </a:r>
          </a:p>
          <a:p>
            <a:r>
              <a:rPr lang="en-GB" dirty="0"/>
              <a:t>To learn more about the forecasts the </a:t>
            </a:r>
            <a:r>
              <a:rPr lang="en-GB" b="1" dirty="0">
                <a:solidFill>
                  <a:srgbClr val="FF0000"/>
                </a:solidFill>
              </a:rPr>
              <a:t>joint distribution can be factorised </a:t>
            </a:r>
            <a:r>
              <a:rPr lang="en-GB" dirty="0"/>
              <a:t>into a combination of </a:t>
            </a:r>
            <a:r>
              <a:rPr lang="en-GB" i="1" dirty="0"/>
              <a:t>marginal</a:t>
            </a:r>
            <a:r>
              <a:rPr lang="en-GB" dirty="0"/>
              <a:t> and </a:t>
            </a:r>
            <a:r>
              <a:rPr lang="en-GB" i="1" dirty="0"/>
              <a:t>conditional</a:t>
            </a:r>
            <a:r>
              <a:rPr lang="en-GB" dirty="0"/>
              <a:t> distributions to give </a:t>
            </a:r>
            <a:r>
              <a:rPr lang="en-GB" b="1" dirty="0">
                <a:solidFill>
                  <a:srgbClr val="FF0000"/>
                </a:solidFill>
              </a:rPr>
              <a:t>two perspectives</a:t>
            </a:r>
            <a:r>
              <a:rPr lang="en-GB" dirty="0"/>
              <a:t>.</a:t>
            </a:r>
          </a:p>
          <a:p>
            <a:pPr marL="342900" indent="-342900">
              <a:buAutoNum type="arabicParenR"/>
            </a:pPr>
            <a:r>
              <a:rPr lang="en-GB" b="1" dirty="0">
                <a:solidFill>
                  <a:srgbClr val="FF0000"/>
                </a:solidFill>
              </a:rPr>
              <a:t>Calibration-refinement</a:t>
            </a:r>
            <a:r>
              <a:rPr lang="en-GB" dirty="0"/>
              <a:t>: </a:t>
            </a:r>
            <a:r>
              <a:rPr lang="en-GB" i="1" dirty="0"/>
              <a:t>p</a:t>
            </a:r>
            <a:r>
              <a:rPr lang="en-GB" dirty="0"/>
              <a:t>(</a:t>
            </a:r>
            <a:r>
              <a:rPr lang="en-GB" i="1" dirty="0"/>
              <a:t>f</a:t>
            </a:r>
            <a:r>
              <a:rPr lang="en-GB" dirty="0"/>
              <a:t>, </a:t>
            </a:r>
            <a:r>
              <a:rPr lang="en-GB" i="1" dirty="0"/>
              <a:t>x</a:t>
            </a:r>
            <a:r>
              <a:rPr lang="en-GB" dirty="0"/>
              <a:t>) = </a:t>
            </a:r>
            <a:r>
              <a:rPr lang="en-GB" i="1" dirty="0"/>
              <a:t>p</a:t>
            </a:r>
            <a:r>
              <a:rPr lang="en-GB" dirty="0"/>
              <a:t>( </a:t>
            </a:r>
            <a:r>
              <a:rPr lang="en-GB" i="1" dirty="0"/>
              <a:t>f</a:t>
            </a:r>
            <a:r>
              <a:rPr lang="en-GB" dirty="0"/>
              <a:t> | </a:t>
            </a:r>
            <a:r>
              <a:rPr lang="en-GB" i="1" dirty="0"/>
              <a:t>x </a:t>
            </a:r>
            <a:r>
              <a:rPr lang="en-GB" dirty="0"/>
              <a:t>) </a:t>
            </a:r>
            <a:r>
              <a:rPr lang="en-GB" i="1" dirty="0"/>
              <a:t>p</a:t>
            </a:r>
            <a:r>
              <a:rPr lang="en-GB" dirty="0"/>
              <a:t>(</a:t>
            </a:r>
            <a:r>
              <a:rPr lang="en-GB" i="1" dirty="0"/>
              <a:t>f</a:t>
            </a:r>
            <a:r>
              <a:rPr lang="en-GB" dirty="0"/>
              <a:t>) (how often different observations have been made for a given forecast)</a:t>
            </a:r>
          </a:p>
          <a:p>
            <a:pPr marL="342900" indent="-342900">
              <a:buAutoNum type="arabicParenR"/>
            </a:pPr>
            <a:r>
              <a:rPr lang="en-GB" b="1" dirty="0">
                <a:solidFill>
                  <a:srgbClr val="FF0000"/>
                </a:solidFill>
              </a:rPr>
              <a:t>Likelihood-base rate</a:t>
            </a:r>
            <a:r>
              <a:rPr lang="en-GB" dirty="0"/>
              <a:t>: </a:t>
            </a:r>
            <a:r>
              <a:rPr lang="en-GB" i="1" dirty="0"/>
              <a:t>p</a:t>
            </a:r>
            <a:r>
              <a:rPr lang="en-GB" dirty="0"/>
              <a:t>(</a:t>
            </a:r>
            <a:r>
              <a:rPr lang="en-GB" i="1" dirty="0"/>
              <a:t>f</a:t>
            </a:r>
            <a:r>
              <a:rPr lang="en-GB" dirty="0"/>
              <a:t>, </a:t>
            </a:r>
            <a:r>
              <a:rPr lang="en-GB" i="1" dirty="0"/>
              <a:t>x</a:t>
            </a:r>
            <a:r>
              <a:rPr lang="en-GB" dirty="0"/>
              <a:t>) = </a:t>
            </a:r>
            <a:r>
              <a:rPr lang="en-GB" i="1" dirty="0"/>
              <a:t>p</a:t>
            </a:r>
            <a:r>
              <a:rPr lang="en-GB" dirty="0"/>
              <a:t>( </a:t>
            </a:r>
            <a:r>
              <a:rPr lang="en-GB" i="1" dirty="0"/>
              <a:t>x</a:t>
            </a:r>
            <a:r>
              <a:rPr lang="en-GB" dirty="0"/>
              <a:t> | </a:t>
            </a:r>
            <a:r>
              <a:rPr lang="en-GB" i="1" dirty="0"/>
              <a:t>f </a:t>
            </a:r>
            <a:r>
              <a:rPr lang="en-GB" dirty="0"/>
              <a:t>) </a:t>
            </a:r>
            <a:r>
              <a:rPr lang="en-GB" i="1" dirty="0"/>
              <a:t>p</a:t>
            </a:r>
            <a:r>
              <a:rPr lang="en-GB" dirty="0"/>
              <a:t>(</a:t>
            </a:r>
            <a:r>
              <a:rPr lang="en-GB" i="1" dirty="0"/>
              <a:t>x</a:t>
            </a:r>
            <a:r>
              <a:rPr lang="en-GB" dirty="0"/>
              <a:t>) (how often are different forecasts made before it is observed and </a:t>
            </a:r>
            <a:r>
              <a:rPr lang="en-GB" i="1" dirty="0"/>
              <a:t>p</a:t>
            </a:r>
            <a:r>
              <a:rPr lang="en-GB" dirty="0"/>
              <a:t>(</a:t>
            </a:r>
            <a:r>
              <a:rPr lang="en-GB" i="1" dirty="0"/>
              <a:t>x</a:t>
            </a:r>
            <a:r>
              <a:rPr lang="en-GB" dirty="0"/>
              <a:t>) is the </a:t>
            </a:r>
            <a:r>
              <a:rPr lang="en-GB" b="1" dirty="0">
                <a:solidFill>
                  <a:srgbClr val="FF0000"/>
                </a:solidFill>
              </a:rPr>
              <a:t>base rate (frequency of observed occurrence)</a:t>
            </a:r>
          </a:p>
          <a:p>
            <a:r>
              <a:rPr lang="en-GB" dirty="0"/>
              <a:t>The two factorisations are related through Bayes’ theorem:</a:t>
            </a:r>
          </a:p>
          <a:p>
            <a:pPr algn="ctr"/>
            <a:r>
              <a:rPr lang="en-GB" i="1" dirty="0"/>
              <a:t>p</a:t>
            </a:r>
            <a:r>
              <a:rPr lang="en-GB" dirty="0"/>
              <a:t>(</a:t>
            </a:r>
            <a:r>
              <a:rPr lang="en-GB" i="1" dirty="0"/>
              <a:t>x</a:t>
            </a:r>
            <a:r>
              <a:rPr lang="en-GB" dirty="0"/>
              <a:t> | </a:t>
            </a:r>
            <a:r>
              <a:rPr lang="en-GB" i="1" dirty="0"/>
              <a:t>f </a:t>
            </a:r>
            <a:r>
              <a:rPr lang="en-GB" dirty="0"/>
              <a:t>) = </a:t>
            </a:r>
            <a:r>
              <a:rPr lang="en-GB" i="1" dirty="0"/>
              <a:t>p</a:t>
            </a:r>
            <a:r>
              <a:rPr lang="en-GB" dirty="0"/>
              <a:t>(</a:t>
            </a:r>
            <a:r>
              <a:rPr lang="en-GB" i="1" dirty="0"/>
              <a:t>x</a:t>
            </a:r>
            <a:r>
              <a:rPr lang="en-GB" dirty="0"/>
              <a:t>) </a:t>
            </a:r>
            <a:r>
              <a:rPr lang="en-GB" i="1" dirty="0"/>
              <a:t>p</a:t>
            </a:r>
            <a:r>
              <a:rPr lang="en-GB" dirty="0"/>
              <a:t>(</a:t>
            </a:r>
            <a:r>
              <a:rPr lang="en-GB" i="1" dirty="0"/>
              <a:t>f</a:t>
            </a:r>
            <a:r>
              <a:rPr lang="en-GB" dirty="0"/>
              <a:t> | </a:t>
            </a:r>
            <a:r>
              <a:rPr lang="en-GB" i="1" dirty="0"/>
              <a:t>x</a:t>
            </a:r>
            <a:r>
              <a:rPr lang="en-GB" dirty="0"/>
              <a:t>) / </a:t>
            </a:r>
            <a:r>
              <a:rPr lang="en-GB" i="1" dirty="0"/>
              <a:t>p</a:t>
            </a:r>
            <a:r>
              <a:rPr lang="en-GB" dirty="0"/>
              <a:t>(</a:t>
            </a:r>
            <a:r>
              <a:rPr lang="en-GB" i="1" dirty="0"/>
              <a:t>f</a:t>
            </a:r>
            <a:r>
              <a:rPr lang="en-GB" dirty="0"/>
              <a:t>)</a:t>
            </a:r>
          </a:p>
        </p:txBody>
      </p:sp>
    </p:spTree>
    <p:extLst>
      <p:ext uri="{BB962C8B-B14F-4D97-AF65-F5344CB8AC3E}">
        <p14:creationId xmlns:p14="http://schemas.microsoft.com/office/powerpoint/2010/main" val="3076300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ADC76-9AC8-4C98-86C6-7189F85E7BA3}"/>
              </a:ext>
            </a:extLst>
          </p:cNvPr>
          <p:cNvSpPr>
            <a:spLocks noGrp="1"/>
          </p:cNvSpPr>
          <p:nvPr>
            <p:ph type="ctrTitle"/>
          </p:nvPr>
        </p:nvSpPr>
        <p:spPr>
          <a:xfrm>
            <a:off x="252000" y="547566"/>
            <a:ext cx="8640000" cy="655946"/>
          </a:xfrm>
        </p:spPr>
        <p:txBody>
          <a:bodyPr>
            <a:normAutofit fontScale="90000"/>
          </a:bodyPr>
          <a:lstStyle/>
          <a:p>
            <a:r>
              <a:rPr lang="en-GB" dirty="0"/>
              <a:t>Example of marginal and joint distributions</a:t>
            </a:r>
          </a:p>
        </p:txBody>
      </p:sp>
      <p:grpSp>
        <p:nvGrpSpPr>
          <p:cNvPr id="12" name="Group 11">
            <a:extLst>
              <a:ext uri="{FF2B5EF4-FFF2-40B4-BE49-F238E27FC236}">
                <a16:creationId xmlns:a16="http://schemas.microsoft.com/office/drawing/2014/main" id="{7D37D0C1-0BD8-4EDC-94D2-67D28EBBA1CA}"/>
              </a:ext>
            </a:extLst>
          </p:cNvPr>
          <p:cNvGrpSpPr/>
          <p:nvPr/>
        </p:nvGrpSpPr>
        <p:grpSpPr>
          <a:xfrm>
            <a:off x="5975332" y="1508528"/>
            <a:ext cx="2148840" cy="2081689"/>
            <a:chOff x="-38830" y="2572531"/>
            <a:chExt cx="2148840" cy="2081689"/>
          </a:xfrm>
        </p:grpSpPr>
        <p:pic>
          <p:nvPicPr>
            <p:cNvPr id="9" name="Picture 8" descr="Chart&#10;&#10;Description automatically generated">
              <a:extLst>
                <a:ext uri="{FF2B5EF4-FFF2-40B4-BE49-F238E27FC236}">
                  <a16:creationId xmlns:a16="http://schemas.microsoft.com/office/drawing/2014/main" id="{D3E98A0C-F539-4EA6-BDA1-2086304520A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8830" y="2572531"/>
              <a:ext cx="2148840" cy="2081689"/>
            </a:xfrm>
            <a:prstGeom prst="rect">
              <a:avLst/>
            </a:prstGeom>
          </p:spPr>
        </p:pic>
        <p:cxnSp>
          <p:nvCxnSpPr>
            <p:cNvPr id="10" name="Straight Connector 9">
              <a:extLst>
                <a:ext uri="{FF2B5EF4-FFF2-40B4-BE49-F238E27FC236}">
                  <a16:creationId xmlns:a16="http://schemas.microsoft.com/office/drawing/2014/main" id="{3679F764-5AB5-4790-8D02-1CDA40EDC81F}"/>
                </a:ext>
              </a:extLst>
            </p:cNvPr>
            <p:cNvCxnSpPr>
              <a:cxnSpLocks/>
            </p:cNvCxnSpPr>
            <p:nvPr/>
          </p:nvCxnSpPr>
          <p:spPr>
            <a:xfrm flipH="1">
              <a:off x="113773" y="2695508"/>
              <a:ext cx="1716803" cy="1825023"/>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D434FADA-71BF-4E25-8CC0-C57F060DE395}"/>
              </a:ext>
            </a:extLst>
          </p:cNvPr>
          <p:cNvSpPr txBox="1"/>
          <p:nvPr/>
        </p:nvSpPr>
        <p:spPr>
          <a:xfrm>
            <a:off x="4350123" y="4783143"/>
            <a:ext cx="2648417" cy="307777"/>
          </a:xfrm>
          <a:prstGeom prst="rect">
            <a:avLst/>
          </a:prstGeom>
          <a:noFill/>
        </p:spPr>
        <p:txBody>
          <a:bodyPr wrap="none" rtlCol="0">
            <a:spAutoFit/>
          </a:bodyPr>
          <a:lstStyle/>
          <a:p>
            <a:r>
              <a:rPr lang="en-GB" sz="1400" dirty="0"/>
              <a:t>Output from MET tool </a:t>
            </a:r>
            <a:r>
              <a:rPr lang="en-GB" sz="1400" dirty="0" err="1"/>
              <a:t>GridDiag</a:t>
            </a:r>
            <a:endParaRPr lang="en-GB" sz="1400" dirty="0"/>
          </a:p>
        </p:txBody>
      </p:sp>
      <p:grpSp>
        <p:nvGrpSpPr>
          <p:cNvPr id="14" name="Group 13">
            <a:extLst>
              <a:ext uri="{FF2B5EF4-FFF2-40B4-BE49-F238E27FC236}">
                <a16:creationId xmlns:a16="http://schemas.microsoft.com/office/drawing/2014/main" id="{B6D0830C-E4D5-4D30-8DE7-A6CB091C4A16}"/>
              </a:ext>
            </a:extLst>
          </p:cNvPr>
          <p:cNvGrpSpPr/>
          <p:nvPr/>
        </p:nvGrpSpPr>
        <p:grpSpPr>
          <a:xfrm>
            <a:off x="569983" y="1348719"/>
            <a:ext cx="4210447" cy="2807981"/>
            <a:chOff x="1489598" y="309020"/>
            <a:chExt cx="9356550" cy="6239958"/>
          </a:xfrm>
        </p:grpSpPr>
        <p:sp>
          <p:nvSpPr>
            <p:cNvPr id="16" name="TextBox 15">
              <a:extLst>
                <a:ext uri="{FF2B5EF4-FFF2-40B4-BE49-F238E27FC236}">
                  <a16:creationId xmlns:a16="http://schemas.microsoft.com/office/drawing/2014/main" id="{C37041AD-698D-4836-9B66-7C4846AF8176}"/>
                </a:ext>
              </a:extLst>
            </p:cNvPr>
            <p:cNvSpPr txBox="1"/>
            <p:nvPr/>
          </p:nvSpPr>
          <p:spPr>
            <a:xfrm>
              <a:off x="5976840" y="677871"/>
              <a:ext cx="1527503" cy="1231107"/>
            </a:xfrm>
            <a:prstGeom prst="rect">
              <a:avLst/>
            </a:prstGeom>
            <a:noFill/>
          </p:spPr>
          <p:txBody>
            <a:bodyPr wrap="square" rtlCol="0">
              <a:spAutoFit/>
            </a:bodyPr>
            <a:lstStyle/>
            <a:p>
              <a:pPr defTabSz="685800"/>
              <a:r>
                <a:rPr lang="en-GB" sz="1350" dirty="0">
                  <a:solidFill>
                    <a:prstClr val="black"/>
                  </a:solidFill>
                  <a:latin typeface="Calibri" panose="020F0502020204030204"/>
                </a:rPr>
                <a:t>Model distributions change with lead time</a:t>
              </a:r>
            </a:p>
          </p:txBody>
        </p:sp>
        <p:pic>
          <p:nvPicPr>
            <p:cNvPr id="17" name="Picture 16" descr="Chart, histogram&#10;&#10;Description automatically generated">
              <a:extLst>
                <a:ext uri="{FF2B5EF4-FFF2-40B4-BE49-F238E27FC236}">
                  <a16:creationId xmlns:a16="http://schemas.microsoft.com/office/drawing/2014/main" id="{B7C3964C-48DF-4FB3-841D-9A1670F6C9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9598" y="309020"/>
              <a:ext cx="9356550" cy="6239958"/>
            </a:xfrm>
            <a:prstGeom prst="rect">
              <a:avLst/>
            </a:prstGeom>
          </p:spPr>
        </p:pic>
      </p:grpSp>
      <p:sp>
        <p:nvSpPr>
          <p:cNvPr id="19" name="TextBox 18">
            <a:extLst>
              <a:ext uri="{FF2B5EF4-FFF2-40B4-BE49-F238E27FC236}">
                <a16:creationId xmlns:a16="http://schemas.microsoft.com/office/drawing/2014/main" id="{172371A7-FA24-4E3C-9DBB-15E783466B38}"/>
              </a:ext>
            </a:extLst>
          </p:cNvPr>
          <p:cNvSpPr txBox="1"/>
          <p:nvPr/>
        </p:nvSpPr>
        <p:spPr>
          <a:xfrm>
            <a:off x="166571" y="4220336"/>
            <a:ext cx="4886209" cy="307777"/>
          </a:xfrm>
          <a:prstGeom prst="rect">
            <a:avLst/>
          </a:prstGeom>
          <a:noFill/>
        </p:spPr>
        <p:txBody>
          <a:bodyPr wrap="none" rtlCol="0">
            <a:spAutoFit/>
          </a:bodyPr>
          <a:lstStyle/>
          <a:p>
            <a:r>
              <a:rPr lang="en-GB" sz="1400" dirty="0"/>
              <a:t>Marginal distributions of daily rainfall for different lead times</a:t>
            </a:r>
          </a:p>
        </p:txBody>
      </p:sp>
      <p:sp>
        <p:nvSpPr>
          <p:cNvPr id="20" name="TextBox 19">
            <a:extLst>
              <a:ext uri="{FF2B5EF4-FFF2-40B4-BE49-F238E27FC236}">
                <a16:creationId xmlns:a16="http://schemas.microsoft.com/office/drawing/2014/main" id="{FD1184F5-21FD-4582-8B7E-A54B4321A54F}"/>
              </a:ext>
            </a:extLst>
          </p:cNvPr>
          <p:cNvSpPr txBox="1"/>
          <p:nvPr/>
        </p:nvSpPr>
        <p:spPr>
          <a:xfrm>
            <a:off x="5207505" y="3717732"/>
            <a:ext cx="3684495" cy="1384995"/>
          </a:xfrm>
          <a:prstGeom prst="rect">
            <a:avLst/>
          </a:prstGeom>
          <a:noFill/>
        </p:spPr>
        <p:txBody>
          <a:bodyPr wrap="square" rtlCol="0">
            <a:spAutoFit/>
          </a:bodyPr>
          <a:lstStyle/>
          <a:p>
            <a:r>
              <a:rPr lang="en-GB" sz="1400" dirty="0"/>
              <a:t>Joint (binned, multi-category) distribution of daily rainfall between GPM and D1 forecasts (if there was perfect correspondence all the values would be in the bins along the diagonal</a:t>
            </a:r>
          </a:p>
          <a:p>
            <a:r>
              <a:rPr lang="en-GB" sz="1400" dirty="0"/>
              <a:t>  </a:t>
            </a:r>
          </a:p>
        </p:txBody>
      </p:sp>
    </p:spTree>
    <p:extLst>
      <p:ext uri="{BB962C8B-B14F-4D97-AF65-F5344CB8AC3E}">
        <p14:creationId xmlns:p14="http://schemas.microsoft.com/office/powerpoint/2010/main" val="2984608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2386B0E9-34DA-4676-AF76-63A9CC593DD3}"/>
              </a:ext>
            </a:extLst>
          </p:cNvPr>
          <p:cNvSpPr>
            <a:spLocks noGrp="1" noChangeArrowheads="1"/>
          </p:cNvSpPr>
          <p:nvPr>
            <p:ph type="ctrTitle"/>
          </p:nvPr>
        </p:nvSpPr>
        <p:spPr>
          <a:xfrm>
            <a:off x="252000" y="297716"/>
            <a:ext cx="8640000" cy="1157696"/>
          </a:xfrm>
          <a:ln/>
        </p:spPr>
        <p:txBody>
          <a:bodyPr vert="horz" lIns="67500" tIns="35100" rIns="67500" bIns="35100" rtlCol="0" anchor="ctr">
            <a:normAutofit/>
          </a:bodyPr>
          <a:lstStyle/>
          <a:p>
            <a:pPr>
              <a:buClr>
                <a:srgbClr val="3366CC"/>
              </a:buClr>
              <a:buSzPct val="100000"/>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GB" altLang="en-US" sz="2800" dirty="0"/>
              <a:t>The scatter plot and joint distributions</a:t>
            </a:r>
          </a:p>
        </p:txBody>
      </p:sp>
      <p:sp>
        <p:nvSpPr>
          <p:cNvPr id="4098" name="Text Box 2">
            <a:extLst>
              <a:ext uri="{FF2B5EF4-FFF2-40B4-BE49-F238E27FC236}">
                <a16:creationId xmlns:a16="http://schemas.microsoft.com/office/drawing/2014/main" id="{A0B2B12D-CBB9-4320-AE43-F70AA29037DF}"/>
              </a:ext>
            </a:extLst>
          </p:cNvPr>
          <p:cNvSpPr txBox="1">
            <a:spLocks noChangeArrowheads="1"/>
          </p:cNvSpPr>
          <p:nvPr/>
        </p:nvSpPr>
        <p:spPr bwMode="auto">
          <a:xfrm>
            <a:off x="110805" y="1455412"/>
            <a:ext cx="6397571" cy="2956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5pPr>
            <a:lvl6pPr defTabSz="449263" eaLnBrk="0" fontAlgn="base" hangingPunct="0">
              <a:spcBef>
                <a:spcPct val="0"/>
              </a:spcBef>
              <a:spcAft>
                <a:spcPct val="0"/>
              </a:spcAft>
              <a:buClr>
                <a:srgbClr val="000000"/>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6pPr>
            <a:lvl7pPr defTabSz="449263" eaLnBrk="0" fontAlgn="base" hangingPunct="0">
              <a:spcBef>
                <a:spcPct val="0"/>
              </a:spcBef>
              <a:spcAft>
                <a:spcPct val="0"/>
              </a:spcAft>
              <a:buClr>
                <a:srgbClr val="000000"/>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7pPr>
            <a:lvl8pPr defTabSz="449263" eaLnBrk="0" fontAlgn="base" hangingPunct="0">
              <a:spcBef>
                <a:spcPct val="0"/>
              </a:spcBef>
              <a:spcAft>
                <a:spcPct val="0"/>
              </a:spcAft>
              <a:buClr>
                <a:srgbClr val="000000"/>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8pPr>
            <a:lvl9pPr defTabSz="449263" eaLnBrk="0" fontAlgn="base" hangingPunct="0">
              <a:spcBef>
                <a:spcPct val="0"/>
              </a:spcBef>
              <a:spcAft>
                <a:spcPct val="0"/>
              </a:spcAft>
              <a:buClr>
                <a:srgbClr val="000000"/>
              </a:buClr>
              <a:buSzPct val="100000"/>
              <a:buFont typeface="Arial" panose="020B0604020202020204"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Arial Unicode MS" pitchFamily="34" charset="-128"/>
              </a:defRPr>
            </a:lvl9pPr>
          </a:lstStyle>
          <a:p>
            <a:pPr>
              <a:spcBef>
                <a:spcPts val="938"/>
              </a:spcBef>
            </a:pPr>
            <a:r>
              <a:rPr lang="en-GB" altLang="en-US" sz="1500" dirty="0">
                <a:latin typeface="+mn-lt"/>
              </a:rPr>
              <a:t>Plot of </a:t>
            </a:r>
            <a:r>
              <a:rPr lang="en-GB" altLang="en-US" sz="1500" b="1" dirty="0">
                <a:solidFill>
                  <a:schemeClr val="accent2"/>
                </a:solidFill>
                <a:latin typeface="+mn-lt"/>
              </a:rPr>
              <a:t>matched</a:t>
            </a:r>
            <a:r>
              <a:rPr lang="en-GB" altLang="en-US" sz="1500" dirty="0">
                <a:latin typeface="+mn-lt"/>
              </a:rPr>
              <a:t> (observation, forecast) </a:t>
            </a:r>
            <a:r>
              <a:rPr lang="en-GB" altLang="en-US" sz="1500" b="1" dirty="0">
                <a:solidFill>
                  <a:schemeClr val="accent2"/>
                </a:solidFill>
                <a:latin typeface="+mn-lt"/>
              </a:rPr>
              <a:t>pairs</a:t>
            </a:r>
          </a:p>
          <a:p>
            <a:pPr>
              <a:spcBef>
                <a:spcPts val="938"/>
              </a:spcBef>
            </a:pPr>
            <a:r>
              <a:rPr lang="en-GB" altLang="en-US" sz="1500" dirty="0">
                <a:latin typeface="+mn-lt"/>
              </a:rPr>
              <a:t>Perfect when data points fall on 1:1 line</a:t>
            </a:r>
          </a:p>
          <a:p>
            <a:pPr>
              <a:spcBef>
                <a:spcPts val="938"/>
              </a:spcBef>
            </a:pPr>
            <a:r>
              <a:rPr lang="en-GB" altLang="en-US" sz="1500" b="1" i="1" dirty="0">
                <a:latin typeface="+mn-lt"/>
              </a:rPr>
              <a:t>Incredibly</a:t>
            </a:r>
            <a:r>
              <a:rPr lang="en-GB" altLang="en-US" sz="1500" dirty="0">
                <a:latin typeface="+mn-lt"/>
              </a:rPr>
              <a:t> useful for examining the nature of your dataset:</a:t>
            </a:r>
          </a:p>
          <a:p>
            <a:pPr>
              <a:spcBef>
                <a:spcPts val="938"/>
              </a:spcBef>
            </a:pPr>
            <a:r>
              <a:rPr lang="en-GB" altLang="en-US" sz="1500" dirty="0">
                <a:latin typeface="+mn-lt"/>
              </a:rPr>
              <a:t>Is there a bias?</a:t>
            </a:r>
          </a:p>
          <a:p>
            <a:pPr>
              <a:spcBef>
                <a:spcPts val="938"/>
              </a:spcBef>
            </a:pPr>
            <a:r>
              <a:rPr lang="en-GB" altLang="en-US" sz="1500" dirty="0">
                <a:latin typeface="+mn-lt"/>
              </a:rPr>
              <a:t>Are there outliers?</a:t>
            </a:r>
          </a:p>
          <a:p>
            <a:pPr>
              <a:spcBef>
                <a:spcPts val="938"/>
              </a:spcBef>
            </a:pPr>
            <a:r>
              <a:rPr lang="en-GB" altLang="en-US" sz="1500" dirty="0">
                <a:latin typeface="+mn-lt"/>
              </a:rPr>
              <a:t>Is there a linear association? How strong? Does it change with magnitude?</a:t>
            </a:r>
          </a:p>
          <a:p>
            <a:pPr>
              <a:spcBef>
                <a:spcPts val="938"/>
              </a:spcBef>
            </a:pPr>
            <a:r>
              <a:rPr lang="en-GB" altLang="en-US" sz="1500" dirty="0">
                <a:latin typeface="+mn-lt"/>
              </a:rPr>
              <a:t>What happens in the tails? </a:t>
            </a:r>
          </a:p>
          <a:p>
            <a:pPr>
              <a:spcBef>
                <a:spcPts val="938"/>
              </a:spcBef>
            </a:pPr>
            <a:r>
              <a:rPr lang="en-GB" altLang="en-US" sz="1500" dirty="0">
                <a:latin typeface="+mn-lt"/>
                <a:sym typeface="Wingdings" panose="05000000000000000000" pitchFamily="2" charset="2"/>
              </a:rPr>
              <a:t> </a:t>
            </a:r>
            <a:endParaRPr lang="en-GB" altLang="en-US" sz="1500" dirty="0">
              <a:latin typeface="+mn-lt"/>
            </a:endParaRPr>
          </a:p>
        </p:txBody>
      </p:sp>
      <p:pic>
        <p:nvPicPr>
          <p:cNvPr id="4099" name="Picture 3">
            <a:extLst>
              <a:ext uri="{FF2B5EF4-FFF2-40B4-BE49-F238E27FC236}">
                <a16:creationId xmlns:a16="http://schemas.microsoft.com/office/drawing/2014/main" id="{37A566D1-18FE-42F1-B3E0-D709CADF2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2103" y="1070034"/>
            <a:ext cx="3602831" cy="360283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Met Office">
      <a:dk1>
        <a:srgbClr val="2A2A2A"/>
      </a:dk1>
      <a:lt1>
        <a:srgbClr val="B9DC0C"/>
      </a:lt1>
      <a:dk2>
        <a:srgbClr val="2A2A2A"/>
      </a:dk2>
      <a:lt2>
        <a:srgbClr val="FFFFFF"/>
      </a:lt2>
      <a:accent1>
        <a:srgbClr val="50B9A4"/>
      </a:accent1>
      <a:accent2>
        <a:srgbClr val="007AA9"/>
      </a:accent2>
      <a:accent3>
        <a:srgbClr val="E47452"/>
      </a:accent3>
      <a:accent4>
        <a:srgbClr val="A1A0AA"/>
      </a:accent4>
      <a:accent5>
        <a:srgbClr val="FFFFFF"/>
      </a:accent5>
      <a:accent6>
        <a:srgbClr val="FFFFFF"/>
      </a:accent6>
      <a:hlink>
        <a:srgbClr val="0673F9"/>
      </a:hlink>
      <a:folHlink>
        <a:srgbClr val="6F2735"/>
      </a:folHlink>
    </a:clrScheme>
    <a:fontScheme name="Met Office">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DD14F082-2462-470F-AD03-C4C8B5397AB1}" vid="{E24BC3AF-8F2F-4D36-BBA7-A7888A2965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ListForm</Display>
  <Edit>ListForm</Edit>
  <New>ListForm</New>
</FormTemplates>
</file>

<file path=customXml/item3.xml><?xml version="1.0" encoding="utf-8"?>
<ct:contentTypeSchema xmlns:ct="http://schemas.microsoft.com/office/2006/metadata/contentType" xmlns:ma="http://schemas.microsoft.com/office/2006/metadata/properties/metaAttributes" ct:_="" ma:_="" ma:contentTypeName="Folder" ma:contentTypeID="0x01200041DA9BCD92CF3F4E9AB9935A98267F4A" ma:contentTypeVersion="0" ma:contentTypeDescription="Create a new folder." ma:contentTypeScope="" ma:versionID="36aa90e7fca37f7b6468f66deed4834c">
  <xsd:schema xmlns:xsd="http://www.w3.org/2001/XMLSchema" xmlns:xs="http://www.w3.org/2001/XMLSchema" xmlns:p="http://schemas.microsoft.com/office/2006/metadata/properties" xmlns:ns1="http://schemas.microsoft.com/sharepoint/v3" targetNamespace="http://schemas.microsoft.com/office/2006/metadata/properties" ma:root="true" ma:fieldsID="2e006fa380a701842595eea8ed0d3d98" ns1:_="">
    <xsd:import namespace="http://schemas.microsoft.com/sharepoint/v3"/>
    <xsd:element name="properties">
      <xsd:complexType>
        <xsd:sequence>
          <xsd:element name="documentManagement">
            <xsd:complexType>
              <xsd:all>
                <xsd:element ref="ns1:ItemChildCount" minOccurs="0"/>
                <xsd:element ref="ns1:FolderChild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temChildCount" ma:index="3" nillable="true" ma:displayName="Item Child Count" ma:hidden="true" ma:list="Docs" ma:internalName="ItemChildCount" ma:readOnly="true" ma:showField="ItemChildCount">
      <xsd:simpleType>
        <xsd:restriction base="dms:Lookup"/>
      </xsd:simpleType>
    </xsd:element>
    <xsd:element name="FolderChildCount" ma:index="4" nillable="true" ma:displayName="Folder Child Count" ma:hidden="true" ma:list="Docs" ma:internalName="FolderChildCount" ma:readOnly="true" ma:showField="FolderChildCount">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BD1F6-91C3-4A38-8FFC-56DD4FC2B3B7}">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schemas.microsoft.com/sharepoint/v3"/>
    <ds:schemaRef ds:uri="http://www.w3.org/XML/1998/namespace"/>
  </ds:schemaRefs>
</ds:datastoreItem>
</file>

<file path=customXml/itemProps2.xml><?xml version="1.0" encoding="utf-8"?>
<ds:datastoreItem xmlns:ds="http://schemas.openxmlformats.org/officeDocument/2006/customXml" ds:itemID="{DC7B201A-9555-4FA7-BAC5-3E67D3CFB8CA}">
  <ds:schemaRefs>
    <ds:schemaRef ds:uri="http://schemas.microsoft.com/sharepoint/v3/contenttype/forms"/>
  </ds:schemaRefs>
</ds:datastoreItem>
</file>

<file path=customXml/itemProps3.xml><?xml version="1.0" encoding="utf-8"?>
<ds:datastoreItem xmlns:ds="http://schemas.openxmlformats.org/officeDocument/2006/customXml" ds:itemID="{4AC1E91A-BD6F-40BF-929E-69E6C941DF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3172</TotalTime>
  <Words>5539</Words>
  <Application>Microsoft Office PowerPoint</Application>
  <PresentationFormat>On-screen Show (16:9)</PresentationFormat>
  <Paragraphs>732</Paragraphs>
  <Slides>51</Slides>
  <Notes>35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0" baseType="lpstr">
      <vt:lpstr>Arial</vt:lpstr>
      <vt:lpstr>Arial Black</vt:lpstr>
      <vt:lpstr>Calibri</vt:lpstr>
      <vt:lpstr>DejaVu Sans</vt:lpstr>
      <vt:lpstr>Times</vt:lpstr>
      <vt:lpstr>Times New Roman</vt:lpstr>
      <vt:lpstr>Wingdings</vt:lpstr>
      <vt:lpstr>Office Theme</vt:lpstr>
      <vt:lpstr>Equation</vt:lpstr>
      <vt:lpstr>Categorical scores  </vt:lpstr>
      <vt:lpstr>Topics covered</vt:lpstr>
      <vt:lpstr>Basic concepts</vt:lpstr>
      <vt:lpstr>Binary (dichotomous) events Yes/No, presence/absence</vt:lpstr>
      <vt:lpstr>Dichotomization</vt:lpstr>
      <vt:lpstr>The Murphy &amp; Winkler framework 1</vt:lpstr>
      <vt:lpstr>The Murphy &amp; Winkler framework 2</vt:lpstr>
      <vt:lpstr>Example of marginal and joint distributions</vt:lpstr>
      <vt:lpstr>The scatter plot and joint distributions</vt:lpstr>
      <vt:lpstr>The link between a scatter plot and a contingency table</vt:lpstr>
      <vt:lpstr>Contingency tables</vt:lpstr>
      <vt:lpstr>Contingency tables</vt:lpstr>
      <vt:lpstr>Standard notation</vt:lpstr>
      <vt:lpstr>Need 3 quantities to fully describe joint distribution</vt:lpstr>
      <vt:lpstr>Independent measures </vt:lpstr>
      <vt:lpstr>Peirce skill score  (C.S. Peirce, 1884)</vt:lpstr>
      <vt:lpstr>Rare events    </vt:lpstr>
      <vt:lpstr>Interpretation: is the value of my score good or bad?</vt:lpstr>
      <vt:lpstr>Verification history: Finley’s tornadoes</vt:lpstr>
      <vt:lpstr>Practical question:</vt:lpstr>
      <vt:lpstr>Practical question part 2:</vt:lpstr>
      <vt:lpstr>Measuring skill by constructing a skill score  </vt:lpstr>
      <vt:lpstr>Choosing thresholds wisely</vt:lpstr>
      <vt:lpstr>Types of reference forecasts</vt:lpstr>
      <vt:lpstr>Multi-category events</vt:lpstr>
      <vt:lpstr>Multi-category events</vt:lpstr>
      <vt:lpstr>Multi-category events: single overall scores</vt:lpstr>
      <vt:lpstr>Gerrity score</vt:lpstr>
      <vt:lpstr>SEEPS: a multi-category score which utilises a climatology   </vt:lpstr>
      <vt:lpstr>The concept behind SEEPS</vt:lpstr>
      <vt:lpstr>SEEPS as a diagnostic tool</vt:lpstr>
      <vt:lpstr>Multi-category events: single overall scores</vt:lpstr>
      <vt:lpstr>Multi-category events example</vt:lpstr>
      <vt:lpstr>False skill? Why do we need to care?</vt:lpstr>
      <vt:lpstr>Exercise: Homer the aviation forecaster</vt:lpstr>
      <vt:lpstr>Homer’s performance December to May</vt:lpstr>
      <vt:lpstr>Lisa isn’t convinced and wants a closer look...</vt:lpstr>
      <vt:lpstr>Homer’s performance </vt:lpstr>
      <vt:lpstr>Double penalty and km-scale models</vt:lpstr>
      <vt:lpstr>We shouldn’t believe high-resolution at or near the grid scale: so, we shouldn’t attempt to verify it!</vt:lpstr>
      <vt:lpstr>How the double penalty comes about…</vt:lpstr>
      <vt:lpstr>Practical question:  What do you do when….</vt:lpstr>
      <vt:lpstr>Questions?</vt:lpstr>
      <vt:lpstr>Short score crib sheet</vt:lpstr>
      <vt:lpstr>Basic measures/scores</vt:lpstr>
      <vt:lpstr>Basic measures/scores</vt:lpstr>
      <vt:lpstr>Basic measures/scores</vt:lpstr>
      <vt:lpstr>Basic measures/scores</vt:lpstr>
      <vt:lpstr>Basic measures/scores</vt:lpstr>
      <vt:lpstr>Basic measures/scores</vt:lpstr>
      <vt:lpstr>Practical problem:</vt:lpstr>
    </vt:vector>
  </TitlesOfParts>
  <Company>Met Office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Middleham, Ross</dc:creator>
  <cp:lastModifiedBy>Mittermaier, Marion</cp:lastModifiedBy>
  <cp:revision>4</cp:revision>
  <dcterms:created xsi:type="dcterms:W3CDTF">2021-02-11T08:20:56Z</dcterms:created>
  <dcterms:modified xsi:type="dcterms:W3CDTF">2021-06-21T18:56:18Z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4814700</vt:r8>
  </property>
  <property fmtid="{D5CDD505-2E9C-101B-9397-08002B2CF9AE}" pid="3" name="xd_Signature">
    <vt:bool>false</vt:bool>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SharedWithUsers">
    <vt:lpwstr>36;#Boyd, Douglas;#340;#Bohnenstengel, Sylvia</vt:lpwstr>
  </property>
  <property fmtid="{D5CDD505-2E9C-101B-9397-08002B2CF9AE}" pid="8" name="ContentTypeId">
    <vt:lpwstr>0x01200041DA9BCD92CF3F4E9AB9935A98267F4A</vt:lpwstr>
  </property>
</Properties>
</file>